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169" r:id="rId1"/>
  </p:sldMasterIdLst>
  <p:notesMasterIdLst>
    <p:notesMasterId r:id="rId26"/>
  </p:notesMasterIdLst>
  <p:handoutMasterIdLst>
    <p:handoutMasterId r:id="rId27"/>
  </p:handoutMasterIdLst>
  <p:sldIdLst>
    <p:sldId id="681" r:id="rId2"/>
    <p:sldId id="703" r:id="rId3"/>
    <p:sldId id="710" r:id="rId4"/>
    <p:sldId id="704" r:id="rId5"/>
    <p:sldId id="707" r:id="rId6"/>
    <p:sldId id="705" r:id="rId7"/>
    <p:sldId id="711" r:id="rId8"/>
    <p:sldId id="645" r:id="rId9"/>
    <p:sldId id="556" r:id="rId10"/>
    <p:sldId id="709" r:id="rId11"/>
    <p:sldId id="708" r:id="rId12"/>
    <p:sldId id="498" r:id="rId13"/>
    <p:sldId id="523" r:id="rId14"/>
    <p:sldId id="712" r:id="rId15"/>
    <p:sldId id="591" r:id="rId16"/>
    <p:sldId id="679" r:id="rId17"/>
    <p:sldId id="597" r:id="rId18"/>
    <p:sldId id="598" r:id="rId19"/>
    <p:sldId id="599" r:id="rId20"/>
    <p:sldId id="691" r:id="rId21"/>
    <p:sldId id="692" r:id="rId22"/>
    <p:sldId id="674" r:id="rId23"/>
    <p:sldId id="601" r:id="rId24"/>
    <p:sldId id="696" r:id="rId25"/>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E871A6-88DF-9540-A4CF-73FC9CC7C7F6}">
          <p14:sldIdLst>
            <p14:sldId id="681"/>
            <p14:sldId id="703"/>
            <p14:sldId id="710"/>
            <p14:sldId id="704"/>
            <p14:sldId id="707"/>
            <p14:sldId id="705"/>
            <p14:sldId id="711"/>
            <p14:sldId id="645"/>
            <p14:sldId id="556"/>
            <p14:sldId id="709"/>
            <p14:sldId id="708"/>
            <p14:sldId id="498"/>
            <p14:sldId id="523"/>
            <p14:sldId id="712"/>
            <p14:sldId id="591"/>
            <p14:sldId id="679"/>
            <p14:sldId id="597"/>
            <p14:sldId id="598"/>
            <p14:sldId id="599"/>
            <p14:sldId id="691"/>
            <p14:sldId id="692"/>
            <p14:sldId id="674"/>
            <p14:sldId id="601"/>
            <p14:sldId id="696"/>
          </p14:sldIdLst>
        </p14:section>
      </p14:sectionLst>
    </p:ext>
    <p:ext uri="{EFAFB233-063F-42B5-8137-9DF3F51BA10A}">
      <p15:sldGuideLst xmlns:p15="http://schemas.microsoft.com/office/powerpoint/2012/main">
        <p15:guide id="1" orient="horz" pos="2591" userDrawn="1">
          <p15:clr>
            <a:srgbClr val="A4A3A4"/>
          </p15:clr>
        </p15:guide>
        <p15:guide id="2" pos="3061" userDrawn="1">
          <p15:clr>
            <a:srgbClr val="A4A3A4"/>
          </p15:clr>
        </p15:guide>
        <p15:guide id="3" orient="horz" pos="3104">
          <p15:clr>
            <a:srgbClr val="A4A3A4"/>
          </p15:clr>
        </p15:guide>
        <p15:guide id="4" pos="2897">
          <p15:clr>
            <a:srgbClr val="A4A3A4"/>
          </p15:clr>
        </p15:guide>
      </p15:sldGuideLst>
    </p:ext>
    <p:ext uri="{2D200454-40CA-4A62-9FC3-DE9A4176ACB9}">
      <p15:notesGuideLst xmlns:p15="http://schemas.microsoft.com/office/powerpoint/2012/main">
        <p15:guide id="1" orient="horz" pos="1538">
          <p15:clr>
            <a:srgbClr val="A4A3A4"/>
          </p15:clr>
        </p15:guide>
        <p15:guide id="2" pos="431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ko oya" initials="" lastIdx="0" clrIdx="0"/>
  <p:cmAuthor id="1" name="大屋　瑶子" initials="大屋　瑶子" lastIdx="1" clrIdx="1">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CC66"/>
    <a:srgbClr val="FF9966"/>
    <a:srgbClr val="FF0066"/>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8" autoAdjust="0"/>
    <p:restoredTop sz="56230" autoAdjust="0"/>
  </p:normalViewPr>
  <p:slideViewPr>
    <p:cSldViewPr snapToGrid="0" snapToObjects="1">
      <p:cViewPr varScale="1">
        <p:scale>
          <a:sx n="107" d="100"/>
          <a:sy n="107" d="100"/>
        </p:scale>
        <p:origin x="184" y="536"/>
      </p:cViewPr>
      <p:guideLst>
        <p:guide orient="horz" pos="2591"/>
        <p:guide pos="3061"/>
        <p:guide orient="horz" pos="3104"/>
        <p:guide pos="289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5" d="100"/>
        <a:sy n="55" d="100"/>
      </p:scale>
      <p:origin x="0" y="0"/>
    </p:cViewPr>
  </p:sorterViewPr>
  <p:notesViewPr>
    <p:cSldViewPr snapToGrid="0" snapToObjects="1" showGuides="1">
      <p:cViewPr varScale="1">
        <p:scale>
          <a:sx n="171" d="100"/>
          <a:sy n="171" d="100"/>
        </p:scale>
        <p:origin x="728" y="152"/>
      </p:cViewPr>
      <p:guideLst>
        <p:guide orient="horz" pos="1538"/>
        <p:guide pos="431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commentAuthors" Target="commentAuthor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76B119-D765-8B4B-B7E2-718238E4DA10}" type="datetimeFigureOut">
              <a:rPr kumimoji="1" lang="ja-JP" altLang="en-US" smtClean="0"/>
              <a:pPr/>
              <a:t>2017/12/12</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962AF5-CEFF-9840-9ECC-A4398C5136C5}" type="slidenum">
              <a:rPr kumimoji="1" lang="ja-JP" altLang="en-US" smtClean="0"/>
              <a:pPr/>
              <a:t>‹#›</a:t>
            </a:fld>
            <a:endParaRPr kumimoji="1" lang="ja-JP" altLang="en-US"/>
          </a:p>
        </p:txBody>
      </p:sp>
    </p:spTree>
    <p:extLst>
      <p:ext uri="{BB962C8B-B14F-4D97-AF65-F5344CB8AC3E}">
        <p14:creationId xmlns:p14="http://schemas.microsoft.com/office/powerpoint/2010/main" val="2661979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0B3BF4-8E49-EF4A-83B3-C7F449A53A7C}" type="datetimeFigureOut">
              <a:rPr kumimoji="1" lang="ja-JP" altLang="en-US" smtClean="0"/>
              <a:pPr/>
              <a:t>2017/12/12</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AU" smtClean="0"/>
              <a:t>マスター テキストの書式設定</a:t>
            </a:r>
          </a:p>
          <a:p>
            <a:pPr lvl="1"/>
            <a:r>
              <a:rPr kumimoji="1" lang="ja-JP" altLang="en-AU" smtClean="0"/>
              <a:t>第 </a:t>
            </a:r>
            <a:r>
              <a:rPr kumimoji="1" lang="en-AU" altLang="ja-JP" smtClean="0"/>
              <a:t>2 </a:t>
            </a:r>
            <a:r>
              <a:rPr kumimoji="1" lang="ja-JP" altLang="en-AU" smtClean="0"/>
              <a:t>レベル</a:t>
            </a:r>
          </a:p>
          <a:p>
            <a:pPr lvl="2"/>
            <a:r>
              <a:rPr kumimoji="1" lang="ja-JP" altLang="en-AU" smtClean="0"/>
              <a:t>第 </a:t>
            </a:r>
            <a:r>
              <a:rPr kumimoji="1" lang="en-AU" altLang="ja-JP" smtClean="0"/>
              <a:t>3 </a:t>
            </a:r>
            <a:r>
              <a:rPr kumimoji="1" lang="ja-JP" altLang="en-AU" smtClean="0"/>
              <a:t>レベル</a:t>
            </a:r>
          </a:p>
          <a:p>
            <a:pPr lvl="3"/>
            <a:r>
              <a:rPr kumimoji="1" lang="ja-JP" altLang="en-AU" smtClean="0"/>
              <a:t>第 </a:t>
            </a:r>
            <a:r>
              <a:rPr kumimoji="1" lang="en-AU" altLang="ja-JP" smtClean="0"/>
              <a:t>4 </a:t>
            </a:r>
            <a:r>
              <a:rPr kumimoji="1" lang="ja-JP" altLang="en-AU" smtClean="0"/>
              <a:t>レベル</a:t>
            </a:r>
          </a:p>
          <a:p>
            <a:pPr lvl="4"/>
            <a:r>
              <a:rPr kumimoji="1" lang="ja-JP" altLang="en-AU" smtClean="0"/>
              <a:t>第 </a:t>
            </a:r>
            <a:r>
              <a:rPr kumimoji="1" lang="en-AU" altLang="ja-JP" smtClean="0"/>
              <a:t>5 </a:t>
            </a:r>
            <a:r>
              <a:rPr kumimoji="1" lang="ja-JP" altLang="en-AU"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96A0C0-A61C-A749-8DAA-5F83658397CD}" type="slidenum">
              <a:rPr kumimoji="1" lang="ja-JP" altLang="en-US" smtClean="0"/>
              <a:pPr/>
              <a:t>‹#›</a:t>
            </a:fld>
            <a:endParaRPr kumimoji="1" lang="ja-JP" altLang="en-US"/>
          </a:p>
        </p:txBody>
      </p:sp>
    </p:spTree>
    <p:extLst>
      <p:ext uri="{BB962C8B-B14F-4D97-AF65-F5344CB8AC3E}">
        <p14:creationId xmlns:p14="http://schemas.microsoft.com/office/powerpoint/2010/main" val="234938893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39938" y="698500"/>
            <a:ext cx="2776537" cy="2082800"/>
          </a:xfrm>
        </p:spPr>
      </p:sp>
      <p:sp>
        <p:nvSpPr>
          <p:cNvPr id="3" name="ノート プレースホルダー 2"/>
          <p:cNvSpPr>
            <a:spLocks noGrp="1"/>
          </p:cNvSpPr>
          <p:nvPr>
            <p:ph type="body" idx="1"/>
          </p:nvPr>
        </p:nvSpPr>
        <p:spPr>
          <a:xfrm>
            <a:off x="380261" y="2973535"/>
            <a:ext cx="6167827" cy="5484665"/>
          </a:xfrm>
        </p:spPr>
        <p:txBody>
          <a:bodyPr/>
          <a:lstStyle/>
          <a:p>
            <a:endParaRPr kumimoji="1" lang="en-AU" altLang="ja-JP" dirty="0" smtClean="0"/>
          </a:p>
        </p:txBody>
      </p:sp>
      <p:sp>
        <p:nvSpPr>
          <p:cNvPr id="4" name="スライド番号プレースホルダー 3"/>
          <p:cNvSpPr>
            <a:spLocks noGrp="1"/>
          </p:cNvSpPr>
          <p:nvPr>
            <p:ph type="sldNum" sz="quarter" idx="10"/>
          </p:nvPr>
        </p:nvSpPr>
        <p:spPr/>
        <p:txBody>
          <a:bodyPr/>
          <a:lstStyle/>
          <a:p>
            <a:fld id="{F196A0C0-A61C-A749-8DAA-5F83658397CD}" type="slidenum">
              <a:rPr kumimoji="1" lang="ja-JP" altLang="en-US" smtClean="0"/>
              <a:pPr/>
              <a:t>0</a:t>
            </a:fld>
            <a:endParaRPr kumimoji="1" lang="ja-JP" altLang="en-US" dirty="0"/>
          </a:p>
        </p:txBody>
      </p:sp>
    </p:spTree>
    <p:extLst>
      <p:ext uri="{BB962C8B-B14F-4D97-AF65-F5344CB8AC3E}">
        <p14:creationId xmlns:p14="http://schemas.microsoft.com/office/powerpoint/2010/main" val="557029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以上のように、</a:t>
            </a:r>
            <a:r>
              <a:rPr kumimoji="1" lang="en-AU" altLang="ja-JP" dirty="0" smtClean="0"/>
              <a:t>2</a:t>
            </a:r>
            <a:r>
              <a:rPr kumimoji="1" lang="ja-JP" altLang="en-US" dirty="0" smtClean="0"/>
              <a:t>つの低質量天体</a:t>
            </a:r>
            <a:r>
              <a:rPr kumimoji="1" lang="en-AU" altLang="ja-JP" dirty="0" smtClean="0"/>
              <a:t>I</a:t>
            </a:r>
            <a:r>
              <a:rPr kumimoji="1" lang="en-AU" altLang="ja-JP" baseline="0" dirty="0" smtClean="0"/>
              <a:t>16293</a:t>
            </a:r>
            <a:r>
              <a:rPr kumimoji="1" lang="ja-JP" altLang="en-US" baseline="0" dirty="0" smtClean="0"/>
              <a:t>と</a:t>
            </a:r>
            <a:r>
              <a:rPr kumimoji="1" lang="en-AU" altLang="ja-JP" baseline="0" dirty="0" smtClean="0"/>
              <a:t>L1527</a:t>
            </a:r>
            <a:r>
              <a:rPr kumimoji="1" lang="ja-JP" altLang="en-US" baseline="0" dirty="0" smtClean="0"/>
              <a:t>の</a:t>
            </a:r>
            <a:r>
              <a:rPr kumimoji="1" lang="en-AU" altLang="ja-JP" baseline="0" dirty="0" err="1" smtClean="0"/>
              <a:t>env</a:t>
            </a:r>
            <a:r>
              <a:rPr kumimoji="1" lang="en-AU" altLang="ja-JP" baseline="0" dirty="0" smtClean="0"/>
              <a:t>.</a:t>
            </a:r>
            <a:r>
              <a:rPr kumimoji="1" lang="ja-JP" altLang="en-US" baseline="0" dirty="0" smtClean="0"/>
              <a:t>ガスは、その化学組成は全く異なるものの、基本的な速度構造はどちらも、</a:t>
            </a:r>
            <a:r>
              <a:rPr lang="ja-JP" altLang="en-US" dirty="0" smtClean="0"/>
              <a:t>簡単な弾道モデルで説明できました。</a:t>
            </a:r>
            <a:endParaRPr kumimoji="1" lang="en-US" altLang="ja-JP" dirty="0" smtClean="0"/>
          </a:p>
          <a:p>
            <a:r>
              <a:rPr lang="ja-JP" altLang="en-US" dirty="0" smtClean="0"/>
              <a:t>他の天体でも、このように、</a:t>
            </a:r>
            <a:r>
              <a:rPr lang="en-AU" altLang="ja-JP" dirty="0" err="1" smtClean="0"/>
              <a:t>env</a:t>
            </a:r>
            <a:r>
              <a:rPr lang="en-AU" altLang="ja-JP" dirty="0" smtClean="0"/>
              <a:t>.</a:t>
            </a:r>
            <a:r>
              <a:rPr lang="en-US" altLang="ja-JP" dirty="0" smtClean="0"/>
              <a:t>model</a:t>
            </a:r>
            <a:r>
              <a:rPr lang="ja-JP" altLang="en-US" dirty="0" smtClean="0"/>
              <a:t>の主なパラメータが評価されました。</a:t>
            </a:r>
            <a:endParaRPr lang="en-AU" altLang="ja-JP" dirty="0" smtClean="0"/>
          </a:p>
          <a:p>
            <a:r>
              <a:rPr lang="ja-JP" altLang="en-US" dirty="0" smtClean="0"/>
              <a:t>この</a:t>
            </a:r>
            <a:r>
              <a:rPr lang="en-AU" altLang="ja-JP" dirty="0" smtClean="0"/>
              <a:t>M</a:t>
            </a:r>
            <a:r>
              <a:rPr lang="ja-JP" altLang="en-US" dirty="0" smtClean="0"/>
              <a:t>と</a:t>
            </a:r>
            <a:r>
              <a:rPr lang="en-AU" altLang="ja-JP" dirty="0" smtClean="0"/>
              <a:t>CB</a:t>
            </a:r>
            <a:r>
              <a:rPr lang="ja-JP" altLang="en-US" dirty="0" smtClean="0"/>
              <a:t>の半径から、</a:t>
            </a:r>
            <a:r>
              <a:rPr lang="en-US" altLang="ja-JP" dirty="0" err="1" smtClean="0"/>
              <a:t>env</a:t>
            </a:r>
            <a:r>
              <a:rPr lang="en-US" altLang="ja-JP" dirty="0" smtClean="0"/>
              <a:t>.</a:t>
            </a:r>
            <a:r>
              <a:rPr lang="ja-JP" altLang="en-US" dirty="0" smtClean="0"/>
              <a:t>ガスの比角運動量は、このように計算されます。</a:t>
            </a:r>
            <a:endParaRPr lang="en-US" altLang="ja-JP" dirty="0" smtClean="0"/>
          </a:p>
          <a:p>
            <a:r>
              <a:rPr lang="ja-JP" altLang="en-US" dirty="0" smtClean="0"/>
              <a:t>その値には、天体の進化段階が近いにも関わらず、</a:t>
            </a:r>
            <a:r>
              <a:rPr lang="en-US" altLang="ja-JP" dirty="0" smtClean="0"/>
              <a:t>1</a:t>
            </a:r>
            <a:r>
              <a:rPr lang="ja-JP" altLang="en-US" dirty="0" smtClean="0"/>
              <a:t>桁程度のバラつきが見られます。</a:t>
            </a:r>
            <a:endParaRPr lang="en-US" altLang="ja-JP" dirty="0" smtClean="0"/>
          </a:p>
          <a:p>
            <a:r>
              <a:rPr lang="ja-JP" altLang="en-US" dirty="0" smtClean="0"/>
              <a:t>これは、もちろん天体の進化段階による効果も考えられますが、抑の天体ごとの環境の違いによる影響も考えられ、天体間で比較するにはより多くのサンプルが必要です</a:t>
            </a:r>
            <a:r>
              <a:rPr lang="ja-JP" altLang="en-US" dirty="0" smtClean="0"/>
              <a:t>。</a:t>
            </a:r>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9</a:t>
            </a:fld>
            <a:endParaRPr kumimoji="1" lang="ja-JP" altLang="en-US"/>
          </a:p>
        </p:txBody>
      </p:sp>
    </p:spTree>
    <p:extLst>
      <p:ext uri="{BB962C8B-B14F-4D97-AF65-F5344CB8AC3E}">
        <p14:creationId xmlns:p14="http://schemas.microsoft.com/office/powerpoint/2010/main" val="274483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一般にこれまで、「円盤の半径は</a:t>
            </a:r>
            <a:r>
              <a:rPr lang="en-US" altLang="ja-JP" dirty="0" smtClean="0"/>
              <a:t>CR</a:t>
            </a:r>
            <a:r>
              <a:rPr lang="ja-JP" altLang="en-US" dirty="0" smtClean="0"/>
              <a:t>である」と考えられてきました。</a:t>
            </a:r>
            <a:endParaRPr lang="en-US" altLang="ja-JP" dirty="0" smtClean="0"/>
          </a:p>
          <a:p>
            <a:r>
              <a:rPr lang="ja-JP" altLang="en-US" dirty="0" smtClean="0"/>
              <a:t>これは、この半径が、</a:t>
            </a:r>
            <a:r>
              <a:rPr lang="en-US" altLang="ja-JP" dirty="0" smtClean="0"/>
              <a:t>IRE</a:t>
            </a:r>
            <a:r>
              <a:rPr lang="ja-JP" altLang="en-US" dirty="0" smtClean="0"/>
              <a:t>と</a:t>
            </a:r>
            <a:r>
              <a:rPr lang="en-US" altLang="ja-JP" dirty="0" err="1" smtClean="0"/>
              <a:t>Kepler</a:t>
            </a:r>
            <a:r>
              <a:rPr lang="ja-JP" altLang="en-US" dirty="0" smtClean="0"/>
              <a:t>回転の回転速度が一致する位置だからです。</a:t>
            </a:r>
            <a:endParaRPr lang="en-US" altLang="ja-JP" dirty="0" smtClean="0"/>
          </a:p>
          <a:p>
            <a:r>
              <a:rPr lang="ja-JP" altLang="en-US" dirty="0" smtClean="0"/>
              <a:t>この半径は、</a:t>
            </a:r>
            <a:r>
              <a:rPr lang="en-US" altLang="ja-JP" dirty="0" smtClean="0"/>
              <a:t>CB</a:t>
            </a:r>
            <a:r>
              <a:rPr lang="ja-JP" altLang="en-US" dirty="0" smtClean="0"/>
              <a:t>の丁度</a:t>
            </a:r>
            <a:r>
              <a:rPr lang="en-US" altLang="ja-JP" dirty="0" smtClean="0"/>
              <a:t>2</a:t>
            </a:r>
            <a:r>
              <a:rPr lang="ja-JP" altLang="en-US" dirty="0" smtClean="0"/>
              <a:t>倍です。</a:t>
            </a:r>
            <a:endParaRPr lang="en-US" altLang="ja-JP" dirty="0" smtClean="0"/>
          </a:p>
          <a:p>
            <a:r>
              <a:rPr lang="ja-JP" altLang="en-US" dirty="0" smtClean="0"/>
              <a:t>しかし、これまでの</a:t>
            </a:r>
            <a:r>
              <a:rPr lang="en-AU" altLang="ja-JP" dirty="0" smtClean="0"/>
              <a:t>ALMA</a:t>
            </a:r>
            <a:r>
              <a:rPr lang="ja-JP" altLang="en-US" dirty="0" smtClean="0"/>
              <a:t>観測の結果から</a:t>
            </a:r>
            <a:r>
              <a:rPr lang="en-US" altLang="ja-JP" dirty="0" smtClean="0"/>
              <a:t>■</a:t>
            </a:r>
            <a:r>
              <a:rPr lang="ja-JP" altLang="en-US" dirty="0" smtClean="0"/>
              <a:t>、ガスは</a:t>
            </a:r>
            <a:r>
              <a:rPr lang="en-US" altLang="ja-JP" dirty="0" smtClean="0"/>
              <a:t>CR</a:t>
            </a:r>
            <a:r>
              <a:rPr lang="ja-JP" altLang="en-US" dirty="0" smtClean="0"/>
              <a:t>から</a:t>
            </a:r>
            <a:r>
              <a:rPr lang="en-US" altLang="ja-JP" dirty="0" smtClean="0"/>
              <a:t>CB</a:t>
            </a:r>
            <a:r>
              <a:rPr lang="ja-JP" altLang="en-US" dirty="0" smtClean="0"/>
              <a:t>に向かって、さらに落ち込んでいることがわかりました。</a:t>
            </a:r>
            <a:endParaRPr lang="en-US" altLang="ja-JP" dirty="0" smtClean="0"/>
          </a:p>
          <a:p>
            <a:r>
              <a:rPr lang="ja-JP" altLang="en-US" dirty="0" smtClean="0"/>
              <a:t>この運動は、</a:t>
            </a:r>
            <a:r>
              <a:rPr lang="en-US" altLang="ja-JP" dirty="0" err="1" smtClean="0"/>
              <a:t>IREmodel</a:t>
            </a:r>
            <a:r>
              <a:rPr lang="ja-JP" altLang="en-US" dirty="0" smtClean="0"/>
              <a:t>で大まかに説明できます。</a:t>
            </a:r>
            <a:endParaRPr lang="en-US" altLang="ja-JP" dirty="0" smtClean="0"/>
          </a:p>
          <a:p>
            <a:r>
              <a:rPr lang="ja-JP" altLang="en-US" dirty="0" smtClean="0"/>
              <a:t>このことから、この領域では、ガスの落下を妨げるほど、磁場やガスの内圧は顕著には効いていないといえます。</a:t>
            </a:r>
            <a:endParaRPr lang="en-US" altLang="ja-JP" dirty="0" smtClean="0"/>
          </a:p>
          <a:p>
            <a:r>
              <a:rPr lang="ja-JP" altLang="en-US" dirty="0" smtClean="0"/>
              <a:t>しかし</a:t>
            </a:r>
            <a:r>
              <a:rPr lang="en-US" altLang="ja-JP" dirty="0" smtClean="0"/>
              <a:t>■</a:t>
            </a:r>
            <a:r>
              <a:rPr lang="ja-JP" altLang="en-US" dirty="0" smtClean="0"/>
              <a:t>、この</a:t>
            </a:r>
            <a:r>
              <a:rPr lang="en-US" altLang="ja-JP" dirty="0" smtClean="0"/>
              <a:t>model</a:t>
            </a:r>
            <a:r>
              <a:rPr lang="ja-JP" altLang="en-US" dirty="0" smtClean="0"/>
              <a:t>はかなり簡略化したものです。</a:t>
            </a:r>
            <a:endParaRPr lang="en-US" altLang="ja-JP" dirty="0" smtClean="0"/>
          </a:p>
          <a:p>
            <a:r>
              <a:rPr lang="ja-JP" altLang="en-US" dirty="0" smtClean="0"/>
              <a:t>実際には、ガスの圧力や、角運動量の時間変化といったような、様々な効果が効いてくると考えられます。</a:t>
            </a:r>
            <a:endParaRPr lang="en-AU" altLang="ja-JP" dirty="0" smtClean="0"/>
          </a:p>
          <a:p>
            <a:r>
              <a:rPr lang="ja-JP" altLang="en-US" dirty="0" smtClean="0"/>
              <a:t>このため、</a:t>
            </a:r>
            <a:r>
              <a:rPr lang="en-US" altLang="ja-JP" dirty="0" smtClean="0"/>
              <a:t>CR</a:t>
            </a:r>
            <a:r>
              <a:rPr lang="ja-JP" altLang="en-US" dirty="0" smtClean="0"/>
              <a:t>から</a:t>
            </a:r>
            <a:r>
              <a:rPr lang="en-US" altLang="ja-JP" dirty="0" smtClean="0"/>
              <a:t>CB</a:t>
            </a:r>
            <a:r>
              <a:rPr lang="ja-JP" altLang="en-US" dirty="0" smtClean="0"/>
              <a:t>の間の、</a:t>
            </a:r>
            <a:r>
              <a:rPr lang="en-US" altLang="ja-JP" dirty="0" smtClean="0"/>
              <a:t>■</a:t>
            </a:r>
            <a:r>
              <a:rPr lang="ja-JP" altLang="en-US" dirty="0" smtClean="0"/>
              <a:t>どの位置で、実際に落下運動が止まるのかはまだ明らかではありません。</a:t>
            </a:r>
            <a:endParaRPr lang="en-US" altLang="ja-JP" dirty="0" smtClean="0"/>
          </a:p>
          <a:p>
            <a:r>
              <a:rPr lang="ja-JP" altLang="en-US" dirty="0" smtClean="0"/>
              <a:t>とくに、円盤構造を作る為には</a:t>
            </a:r>
            <a:r>
              <a:rPr lang="en-US" altLang="ja-JP" dirty="0" smtClean="0"/>
              <a:t>■</a:t>
            </a:r>
            <a:r>
              <a:rPr lang="ja-JP" altLang="en-US" dirty="0" smtClean="0"/>
              <a:t>、この領域でガスの角運動量を抜く機構が必要です。</a:t>
            </a:r>
            <a:endParaRPr lang="en-US" altLang="ja-JP" dirty="0" smtClean="0"/>
          </a:p>
          <a:p>
            <a:r>
              <a:rPr lang="ja-JP" altLang="en-US" dirty="0" smtClean="0"/>
              <a:t>従って</a:t>
            </a:r>
            <a:r>
              <a:rPr lang="en-US" altLang="ja-JP" dirty="0" smtClean="0"/>
              <a:t>■</a:t>
            </a:r>
            <a:r>
              <a:rPr lang="ja-JP" altLang="en-US" dirty="0" smtClean="0"/>
              <a:t>、この領域でどのように</a:t>
            </a:r>
            <a:r>
              <a:rPr lang="en-US" altLang="ja-JP" dirty="0" err="1" smtClean="0"/>
              <a:t>env</a:t>
            </a:r>
            <a:r>
              <a:rPr lang="en-US" altLang="ja-JP" dirty="0" smtClean="0"/>
              <a:t>.</a:t>
            </a:r>
            <a:r>
              <a:rPr lang="ja-JP" altLang="en-US" dirty="0" smtClean="0"/>
              <a:t>から</a:t>
            </a:r>
            <a:r>
              <a:rPr lang="en-US" altLang="ja-JP" dirty="0" smtClean="0"/>
              <a:t>disk</a:t>
            </a:r>
            <a:r>
              <a:rPr lang="ja-JP" altLang="en-US" dirty="0" smtClean="0"/>
              <a:t>への構造進化が繋げられているのかが、</a:t>
            </a:r>
            <a:r>
              <a:rPr lang="en-AU" altLang="ja-JP" dirty="0" smtClean="0"/>
              <a:t>outflow</a:t>
            </a:r>
            <a:r>
              <a:rPr lang="ja-JP" altLang="en-US" dirty="0" smtClean="0"/>
              <a:t>との関係も含めて注目されます。</a:t>
            </a:r>
            <a:endParaRPr lang="en-AU" altLang="ja-JP" dirty="0" smtClean="0"/>
          </a:p>
          <a:p>
            <a:r>
              <a:rPr lang="en-US" altLang="ja-JP" dirty="0" smtClean="0"/>
              <a:t>○</a:t>
            </a:r>
            <a:endParaRPr lang="en-AU" altLang="ja-JP" dirty="0" smtClean="0"/>
          </a:p>
          <a:p>
            <a:r>
              <a:rPr lang="ja-JP" altLang="en-US" u="sng" dirty="0" smtClean="0"/>
              <a:t>一方、この</a:t>
            </a:r>
            <a:r>
              <a:rPr lang="en-AU" altLang="ja-JP" u="sng" dirty="0" err="1" smtClean="0"/>
              <a:t>env</a:t>
            </a:r>
            <a:r>
              <a:rPr lang="en-AU" altLang="ja-JP" u="sng" dirty="0" smtClean="0"/>
              <a:t>.</a:t>
            </a:r>
            <a:r>
              <a:rPr lang="ja-JP" altLang="en-US" u="sng" dirty="0" smtClean="0"/>
              <a:t>から</a:t>
            </a:r>
            <a:r>
              <a:rPr lang="en-AU" altLang="ja-JP" u="sng" dirty="0" smtClean="0"/>
              <a:t>disk</a:t>
            </a:r>
            <a:r>
              <a:rPr lang="ja-JP" altLang="en-US" u="sng" dirty="0" smtClean="0"/>
              <a:t>への遷移領域では、ガスの化学組成についても、劇的な変化が観測されました。</a:t>
            </a:r>
            <a:endParaRPr lang="en-US" u="sng" dirty="0" smtClean="0"/>
          </a:p>
          <a:p>
            <a:endParaRPr lang="en-US" dirty="0" smtClean="0">
              <a:solidFill>
                <a:srgbClr val="FF0000"/>
              </a:solidFill>
            </a:endParaRPr>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10</a:t>
            </a:fld>
            <a:endParaRPr kumimoji="1" lang="ja-JP" altLang="en-US"/>
          </a:p>
        </p:txBody>
      </p:sp>
    </p:spTree>
    <p:extLst>
      <p:ext uri="{BB962C8B-B14F-4D97-AF65-F5344CB8AC3E}">
        <p14:creationId xmlns:p14="http://schemas.microsoft.com/office/powerpoint/2010/main" val="307147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これらは、</a:t>
            </a:r>
            <a:r>
              <a:rPr lang="en-AU" altLang="ja-JP" dirty="0" smtClean="0"/>
              <a:t>I16293</a:t>
            </a:r>
            <a:r>
              <a:rPr lang="ja-JP" altLang="en-US" dirty="0" smtClean="0"/>
              <a:t>における、</a:t>
            </a:r>
            <a:r>
              <a:rPr lang="en-AU" altLang="ja-JP" dirty="0" smtClean="0"/>
              <a:t>4</a:t>
            </a:r>
            <a:r>
              <a:rPr lang="ja-JP" altLang="en-US" dirty="0" smtClean="0"/>
              <a:t>種類の分子の</a:t>
            </a:r>
            <a:r>
              <a:rPr lang="en-AU" altLang="ja-JP" dirty="0" smtClean="0"/>
              <a:t>PV</a:t>
            </a:r>
            <a:r>
              <a:rPr lang="ja-JP" altLang="en-US" dirty="0" smtClean="0"/>
              <a:t>図です。</a:t>
            </a:r>
            <a:endParaRPr lang="en-US" altLang="ja-JP" dirty="0" smtClean="0"/>
          </a:p>
          <a:p>
            <a:r>
              <a:rPr lang="ja-JP" altLang="en-US" dirty="0" smtClean="0"/>
              <a:t>これが先ほどの</a:t>
            </a:r>
            <a:r>
              <a:rPr lang="en-US" altLang="ja-JP" dirty="0" smtClean="0"/>
              <a:t>OCS</a:t>
            </a:r>
            <a:r>
              <a:rPr lang="ja-JP" altLang="en-US" dirty="0" smtClean="0"/>
              <a:t>で、</a:t>
            </a:r>
            <a:r>
              <a:rPr lang="en-US" altLang="ja-JP" dirty="0" smtClean="0"/>
              <a:t>MN, MF, H2CS</a:t>
            </a:r>
            <a:r>
              <a:rPr lang="ja-JP" altLang="en-US" dirty="0" smtClean="0"/>
              <a:t>です。</a:t>
            </a:r>
            <a:endParaRPr lang="en-US" altLang="ja-JP" dirty="0" smtClean="0"/>
          </a:p>
          <a:p>
            <a:r>
              <a:rPr lang="ja-JP" altLang="en-US" u="sng" dirty="0" smtClean="0"/>
              <a:t>どの分子輝線も、</a:t>
            </a:r>
            <a:r>
              <a:rPr lang="en-US" altLang="ja-JP" u="sng" dirty="0" smtClean="0"/>
              <a:t>OCS</a:t>
            </a:r>
            <a:r>
              <a:rPr lang="ja-JP" altLang="en-US" u="sng" dirty="0" smtClean="0"/>
              <a:t>とは違う様子をしていることがわかります。</a:t>
            </a:r>
            <a:endParaRPr lang="en-US" altLang="ja-JP" u="sng" dirty="0" smtClean="0"/>
          </a:p>
          <a:p>
            <a:r>
              <a:rPr lang="ja-JP" altLang="en-US" dirty="0" smtClean="0"/>
              <a:t>まず、</a:t>
            </a:r>
            <a:r>
              <a:rPr lang="en-US" altLang="ja-JP" dirty="0" smtClean="0"/>
              <a:t>MN</a:t>
            </a:r>
            <a:r>
              <a:rPr lang="ja-JP" altLang="en-US" dirty="0" smtClean="0"/>
              <a:t>と</a:t>
            </a:r>
            <a:r>
              <a:rPr lang="en-US" altLang="ja-JP" dirty="0" smtClean="0"/>
              <a:t>MF</a:t>
            </a:r>
            <a:r>
              <a:rPr lang="ja-JP" altLang="en-US" dirty="0" smtClean="0"/>
              <a:t>は、原始星付近に集中したより</a:t>
            </a:r>
            <a:r>
              <a:rPr lang="en-US" altLang="ja-JP" dirty="0" smtClean="0"/>
              <a:t>compact</a:t>
            </a:r>
            <a:r>
              <a:rPr lang="ja-JP" altLang="en-US" dirty="0" smtClean="0"/>
              <a:t>な分布をしていて、</a:t>
            </a:r>
            <a:r>
              <a:rPr lang="en-US" altLang="ja-JP" dirty="0" smtClean="0"/>
              <a:t>■CB</a:t>
            </a:r>
            <a:r>
              <a:rPr lang="ja-JP" altLang="en-US" dirty="0" smtClean="0"/>
              <a:t>の辺りで強く検出されています。</a:t>
            </a:r>
            <a:endParaRPr lang="en-US" altLang="ja-JP" dirty="0" smtClean="0"/>
          </a:p>
          <a:p>
            <a:r>
              <a:rPr lang="ja-JP" altLang="en-US" dirty="0" smtClean="0"/>
              <a:t>これは、</a:t>
            </a:r>
            <a:r>
              <a:rPr lang="en-US" altLang="ja-JP" dirty="0" smtClean="0"/>
              <a:t>1</a:t>
            </a:r>
            <a:r>
              <a:rPr lang="ja-JP" altLang="en-US" dirty="0" smtClean="0"/>
              <a:t>つ目の天体</a:t>
            </a:r>
            <a:r>
              <a:rPr lang="en-US" altLang="ja-JP" dirty="0" smtClean="0"/>
              <a:t>L1527</a:t>
            </a:r>
            <a:r>
              <a:rPr lang="ja-JP" altLang="en-US" dirty="0" smtClean="0"/>
              <a:t>での、</a:t>
            </a:r>
            <a:r>
              <a:rPr lang="en-US" altLang="ja-JP" dirty="0" smtClean="0"/>
              <a:t>SO</a:t>
            </a:r>
            <a:r>
              <a:rPr lang="ja-JP" altLang="en-US" dirty="0" smtClean="0"/>
              <a:t>の様子によく似ています。</a:t>
            </a:r>
            <a:endParaRPr lang="en-US" altLang="ja-JP" dirty="0" smtClean="0"/>
          </a:p>
          <a:p>
            <a:r>
              <a:rPr lang="ja-JP" altLang="en-US" dirty="0" smtClean="0"/>
              <a:t>一方</a:t>
            </a:r>
            <a:r>
              <a:rPr lang="en-US" altLang="ja-JP" dirty="0" smtClean="0"/>
              <a:t>H2CS</a:t>
            </a:r>
            <a:r>
              <a:rPr lang="ja-JP" altLang="en-US" dirty="0" smtClean="0"/>
              <a:t>は</a:t>
            </a:r>
            <a:r>
              <a:rPr lang="en-US" altLang="ja-JP" dirty="0" smtClean="0"/>
              <a:t>■</a:t>
            </a:r>
            <a:r>
              <a:rPr lang="ja-JP" altLang="en-US" dirty="0" smtClean="0"/>
              <a:t>、</a:t>
            </a:r>
            <a:r>
              <a:rPr lang="en-US" altLang="ja-JP" dirty="0" smtClean="0"/>
              <a:t>OCS</a:t>
            </a:r>
            <a:r>
              <a:rPr lang="ja-JP" altLang="en-US" dirty="0" smtClean="0"/>
              <a:t>と同様に広がった成分を</a:t>
            </a:r>
            <a:r>
              <a:rPr lang="en-US" altLang="ja-JP" dirty="0" smtClean="0"/>
              <a:t>trace</a:t>
            </a:r>
            <a:r>
              <a:rPr lang="ja-JP" altLang="en-US" dirty="0" smtClean="0"/>
              <a:t>します。</a:t>
            </a:r>
            <a:endParaRPr lang="en-US" altLang="ja-JP" dirty="0" smtClean="0"/>
          </a:p>
          <a:p>
            <a:r>
              <a:rPr lang="ja-JP" altLang="en-US" dirty="0" smtClean="0"/>
              <a:t>しかしさらに</a:t>
            </a:r>
            <a:r>
              <a:rPr lang="en-US" altLang="ja-JP" dirty="0" smtClean="0"/>
              <a:t>■</a:t>
            </a:r>
            <a:r>
              <a:rPr lang="ja-JP" altLang="en-US" dirty="0" smtClean="0"/>
              <a:t>、原始星付近に高速度成分が見られます。</a:t>
            </a:r>
            <a:endParaRPr lang="en-US" altLang="ja-JP" dirty="0" smtClean="0"/>
          </a:p>
          <a:p>
            <a:r>
              <a:rPr lang="en-US" altLang="ja-JP" dirty="0" err="1" smtClean="0"/>
              <a:t>env.model</a:t>
            </a:r>
            <a:r>
              <a:rPr lang="ja-JP" altLang="en-US" dirty="0" smtClean="0"/>
              <a:t>の結果と比べると、</a:t>
            </a:r>
            <a:r>
              <a:rPr lang="en-US" altLang="ja-JP" dirty="0" smtClean="0"/>
              <a:t>■</a:t>
            </a:r>
            <a:r>
              <a:rPr lang="ja-JP" altLang="en-US" dirty="0" smtClean="0"/>
              <a:t>このようになります。</a:t>
            </a:r>
            <a:endParaRPr lang="en-US" altLang="ja-JP" dirty="0" smtClean="0"/>
          </a:p>
          <a:p>
            <a:r>
              <a:rPr lang="ja-JP" altLang="en-US" dirty="0" smtClean="0"/>
              <a:t>基本的なパラメータは、</a:t>
            </a:r>
            <a:r>
              <a:rPr lang="en-US" altLang="ja-JP" dirty="0" smtClean="0"/>
              <a:t>OCS</a:t>
            </a:r>
            <a:r>
              <a:rPr lang="ja-JP" altLang="en-US" dirty="0" smtClean="0"/>
              <a:t>と同じこれらの値です。</a:t>
            </a:r>
            <a:endParaRPr lang="en-US" altLang="ja-JP" dirty="0" smtClean="0"/>
          </a:p>
          <a:p>
            <a:r>
              <a:rPr lang="ja-JP" altLang="en-US" dirty="0" smtClean="0"/>
              <a:t>分布の広がりの違いを反映するため、モデルの外側の半径だけを変えました。</a:t>
            </a:r>
            <a:endParaRPr lang="en-US" altLang="ja-JP" dirty="0" smtClean="0"/>
          </a:p>
          <a:p>
            <a:r>
              <a:rPr lang="ja-JP" altLang="en-US" dirty="0" smtClean="0"/>
              <a:t>たとえば、外径を小さくすると、これらの</a:t>
            </a:r>
            <a:r>
              <a:rPr lang="en-US" altLang="ja-JP" dirty="0" smtClean="0"/>
              <a:t>COMs</a:t>
            </a:r>
            <a:r>
              <a:rPr lang="ja-JP" altLang="en-US" dirty="0" smtClean="0"/>
              <a:t>の様子をよく再現します。</a:t>
            </a:r>
            <a:endParaRPr lang="en-US" altLang="ja-JP" dirty="0" smtClean="0"/>
          </a:p>
          <a:p>
            <a:r>
              <a:rPr lang="en-US" altLang="ja-JP" dirty="0" smtClean="0"/>
              <a:t>CB</a:t>
            </a:r>
            <a:r>
              <a:rPr lang="ja-JP" altLang="en-US" dirty="0" smtClean="0"/>
              <a:t>の半径は</a:t>
            </a:r>
            <a:r>
              <a:rPr lang="en-US" altLang="ja-JP" dirty="0" smtClean="0"/>
              <a:t>50 au</a:t>
            </a:r>
            <a:r>
              <a:rPr lang="ja-JP" altLang="en-US" dirty="0" smtClean="0"/>
              <a:t>なので、この結果は、</a:t>
            </a:r>
            <a:r>
              <a:rPr lang="en-US" altLang="ja-JP" dirty="0" smtClean="0"/>
              <a:t>COMs</a:t>
            </a:r>
            <a:r>
              <a:rPr lang="ja-JP" altLang="en-US" dirty="0" smtClean="0"/>
              <a:t>が</a:t>
            </a:r>
            <a:r>
              <a:rPr lang="en-US" altLang="ja-JP" dirty="0" smtClean="0"/>
              <a:t>CB</a:t>
            </a:r>
            <a:r>
              <a:rPr lang="ja-JP" altLang="en-US" dirty="0" smtClean="0"/>
              <a:t>の位置でリング状に局在して分布していることを示します。</a:t>
            </a:r>
            <a:endParaRPr lang="en-US" altLang="ja-JP" dirty="0" smtClean="0"/>
          </a:p>
          <a:p>
            <a:r>
              <a:rPr lang="ja-JP" altLang="en-US" dirty="0" smtClean="0"/>
              <a:t>一方、</a:t>
            </a:r>
            <a:r>
              <a:rPr lang="en-US" altLang="ja-JP" dirty="0" smtClean="0"/>
              <a:t>H2CS</a:t>
            </a:r>
            <a:r>
              <a:rPr lang="ja-JP" altLang="en-US" dirty="0" smtClean="0"/>
              <a:t>のこの高速度成分は、</a:t>
            </a:r>
            <a:r>
              <a:rPr lang="en-US" altLang="en-US" dirty="0" err="1" smtClean="0"/>
              <a:t>env.</a:t>
            </a:r>
            <a:r>
              <a:rPr lang="en-US" altLang="ja-JP" dirty="0" err="1" smtClean="0"/>
              <a:t>model</a:t>
            </a:r>
            <a:r>
              <a:rPr lang="ja-JP" altLang="en-US" dirty="0" smtClean="0"/>
              <a:t>では説明されません。</a:t>
            </a:r>
            <a:endParaRPr lang="en-US" altLang="ja-JP" dirty="0" smtClean="0"/>
          </a:p>
          <a:p>
            <a:r>
              <a:rPr lang="ja-JP" altLang="en-US" dirty="0" smtClean="0"/>
              <a:t>むしろ、</a:t>
            </a:r>
            <a:r>
              <a:rPr lang="en-US" altLang="ja-JP" dirty="0" smtClean="0"/>
              <a:t>■CB</a:t>
            </a:r>
            <a:r>
              <a:rPr lang="ja-JP" altLang="en-US" dirty="0" smtClean="0"/>
              <a:t>内に</a:t>
            </a:r>
            <a:r>
              <a:rPr lang="en-US" altLang="ja-JP" dirty="0" err="1" smtClean="0"/>
              <a:t>Kepler</a:t>
            </a:r>
            <a:r>
              <a:rPr lang="ja-JP" altLang="en-US" dirty="0" smtClean="0"/>
              <a:t>回転成分を考えると、このように説明されます。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この、分子による分布の違いは、次の様に表されます</a:t>
            </a:r>
            <a:r>
              <a:rPr lang="ja-JP" altLang="en-US" dirty="0" smtClean="0"/>
              <a:t>。</a:t>
            </a:r>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11</a:t>
            </a:fld>
            <a:endParaRPr kumimoji="1" lang="ja-JP" altLang="en-US"/>
          </a:p>
        </p:txBody>
      </p:sp>
    </p:spTree>
    <p:extLst>
      <p:ext uri="{BB962C8B-B14F-4D97-AF65-F5344CB8AC3E}">
        <p14:creationId xmlns:p14="http://schemas.microsoft.com/office/powerpoint/2010/main" val="1232775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まず、</a:t>
            </a:r>
            <a:r>
              <a:rPr lang="en-US" altLang="ja-JP" dirty="0" smtClean="0"/>
              <a:t>OCS</a:t>
            </a:r>
            <a:r>
              <a:rPr lang="ja-JP" altLang="en-US" dirty="0" smtClean="0"/>
              <a:t>は、エンベロープを</a:t>
            </a:r>
            <a:r>
              <a:rPr lang="en-US" altLang="ja-JP" dirty="0" smtClean="0"/>
              <a:t>trace</a:t>
            </a:r>
            <a:r>
              <a:rPr lang="ja-JP" altLang="en-US" dirty="0" smtClean="0"/>
              <a:t>します。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また、</a:t>
            </a:r>
            <a:r>
              <a:rPr lang="en-US" altLang="ja-JP" dirty="0" smtClean="0"/>
              <a:t>CB</a:t>
            </a:r>
            <a:r>
              <a:rPr lang="ja-JP" altLang="en-US" dirty="0" smtClean="0"/>
              <a:t>では、複雑な有機分子が強く光っています。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これらの分子は、バリアから円盤へ運ばれる間に、気相から減っていると考えられます。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一方、</a:t>
            </a:r>
            <a:r>
              <a:rPr lang="en-US" altLang="ja-JP" dirty="0" smtClean="0"/>
              <a:t>H2CS</a:t>
            </a:r>
            <a:r>
              <a:rPr lang="ja-JP" altLang="en-US" dirty="0" smtClean="0"/>
              <a:t>は、バリアのさらに内側の、円盤成分もトレースします。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このような、回転</a:t>
            </a:r>
            <a:r>
              <a:rPr lang="en-US" altLang="ja-JP" dirty="0" smtClean="0"/>
              <a:t>/</a:t>
            </a:r>
            <a:r>
              <a:rPr lang="ja-JP" altLang="en-US" dirty="0" smtClean="0"/>
              <a:t>落下する</a:t>
            </a:r>
            <a:r>
              <a:rPr lang="en-US" altLang="ja-JP" dirty="0" err="1" smtClean="0"/>
              <a:t>env</a:t>
            </a:r>
            <a:r>
              <a:rPr lang="ja-JP" altLang="en-US" dirty="0" smtClean="0"/>
              <a:t>の構造と、分子による分布の違いは、</a:t>
            </a:r>
            <a:r>
              <a:rPr lang="en-US" altLang="ja-JP" dirty="0" smtClean="0"/>
              <a:t>1</a:t>
            </a:r>
            <a:r>
              <a:rPr lang="ja-JP" altLang="en-US" dirty="0" smtClean="0"/>
              <a:t>つ目の天体</a:t>
            </a:r>
            <a:r>
              <a:rPr lang="en-US" altLang="ja-JP" dirty="0" smtClean="0"/>
              <a:t>L1527</a:t>
            </a:r>
            <a:r>
              <a:rPr lang="ja-JP" altLang="en-US" dirty="0" smtClean="0"/>
              <a:t>でも見られました。</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これら</a:t>
            </a:r>
            <a:r>
              <a:rPr lang="en-US" altLang="ja-JP" dirty="0" smtClean="0"/>
              <a:t>2</a:t>
            </a:r>
            <a:r>
              <a:rPr lang="ja-JP" altLang="en-US" dirty="0" smtClean="0"/>
              <a:t>つの天体では、このように、どちらも</a:t>
            </a:r>
            <a:r>
              <a:rPr lang="en-US" altLang="ja-JP" dirty="0" smtClean="0"/>
              <a:t>CB</a:t>
            </a:r>
            <a:r>
              <a:rPr lang="ja-JP" altLang="en-US" dirty="0" smtClean="0"/>
              <a:t>前後でガスの化学組成が大きく変わる様子が見られます。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u="sng" dirty="0" smtClean="0"/>
              <a:t>しかしながら、</a:t>
            </a:r>
            <a:r>
              <a:rPr lang="en-AU" altLang="ja-JP" u="sng" dirty="0" smtClean="0"/>
              <a:t>tracer</a:t>
            </a:r>
            <a:r>
              <a:rPr lang="ja-JP" altLang="en-US" u="sng" dirty="0" smtClean="0"/>
              <a:t>となる分子は、天体の化学的特徴によって大きく異なっています。</a:t>
            </a:r>
            <a:endParaRPr lang="en-US" altLang="ja-JP" u="sng"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この</a:t>
            </a:r>
            <a:r>
              <a:rPr lang="en-US" altLang="ja-JP" dirty="0" smtClean="0"/>
              <a:t>CB</a:t>
            </a:r>
            <a:r>
              <a:rPr lang="ja-JP" altLang="en-US" dirty="0" smtClean="0"/>
              <a:t>での化学組成の劇的な変化とその多様性は、</a:t>
            </a:r>
            <a:r>
              <a:rPr lang="en-US" altLang="ja-JP" dirty="0" smtClean="0"/>
              <a:t>■</a:t>
            </a:r>
            <a:r>
              <a:rPr lang="ja-JP" altLang="en-US" dirty="0" smtClean="0"/>
              <a:t>エンベロープから円盤への化学的進化を探る上で、重要な鍵になると考えられます。</a:t>
            </a:r>
            <a:endParaRPr lang="en-US" altLang="ja-JP" dirty="0" smtClean="0"/>
          </a:p>
          <a:p>
            <a:r>
              <a:rPr lang="en-US" altLang="ja-JP" dirty="0" smtClean="0"/>
              <a:t>◯</a:t>
            </a:r>
          </a:p>
          <a:p>
            <a:r>
              <a:rPr lang="en-US" altLang="ja-JP" dirty="0" smtClean="0"/>
              <a:t>3</a:t>
            </a:r>
            <a:r>
              <a:rPr lang="ja-JP" altLang="en-US" dirty="0" smtClean="0"/>
              <a:t>つ目の天体は、これら</a:t>
            </a:r>
            <a:r>
              <a:rPr lang="en-US" altLang="ja-JP" dirty="0" smtClean="0"/>
              <a:t>2</a:t>
            </a:r>
            <a:r>
              <a:rPr lang="ja-JP" altLang="en-US" dirty="0" smtClean="0"/>
              <a:t>種類の化学組成の、中間の特徴をもつ天体です</a:t>
            </a:r>
            <a:r>
              <a:rPr lang="ja-JP" altLang="en-US" dirty="0" smtClean="0"/>
              <a:t>。</a:t>
            </a:r>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12</a:t>
            </a:fld>
            <a:endParaRPr kumimoji="1" lang="ja-JP" altLang="en-US"/>
          </a:p>
        </p:txBody>
      </p:sp>
    </p:spTree>
    <p:extLst>
      <p:ext uri="{BB962C8B-B14F-4D97-AF65-F5344CB8AC3E}">
        <p14:creationId xmlns:p14="http://schemas.microsoft.com/office/powerpoint/2010/main" val="106686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この天体は、</a:t>
            </a:r>
            <a:r>
              <a:rPr lang="en-US" altLang="ja-JP" dirty="0" smtClean="0"/>
              <a:t>single-dish</a:t>
            </a:r>
            <a:r>
              <a:rPr lang="ja-JP" altLang="en-US" dirty="0" smtClean="0"/>
              <a:t>の観測から、</a:t>
            </a:r>
            <a:r>
              <a:rPr lang="en-US" altLang="ja-JP" dirty="0" smtClean="0"/>
              <a:t>C4H</a:t>
            </a:r>
            <a:r>
              <a:rPr lang="ja-JP" altLang="en-US" dirty="0" smtClean="0"/>
              <a:t>などの不飽和炭素鎖分子に富むことが報告されています。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そのため、この天体は</a:t>
            </a:r>
            <a:r>
              <a:rPr lang="en-US" altLang="ja-JP" dirty="0" smtClean="0"/>
              <a:t>WCCC</a:t>
            </a:r>
            <a:r>
              <a:rPr lang="ja-JP" altLang="en-US" dirty="0" smtClean="0"/>
              <a:t>天体であると考えられてきました。</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しかしながら、近年の</a:t>
            </a:r>
            <a:r>
              <a:rPr lang="en-US" altLang="ja-JP" dirty="0" smtClean="0"/>
              <a:t>ALMA</a:t>
            </a:r>
            <a:r>
              <a:rPr lang="ja-JP" altLang="en-US" dirty="0" smtClean="0"/>
              <a:t>観測により、</a:t>
            </a:r>
            <a:r>
              <a:rPr lang="en-US" altLang="ja-JP" dirty="0" smtClean="0"/>
              <a:t>WCCC</a:t>
            </a:r>
            <a:r>
              <a:rPr lang="ja-JP" altLang="en-US" dirty="0" smtClean="0"/>
              <a:t>と</a:t>
            </a:r>
            <a:r>
              <a:rPr lang="en-US" altLang="ja-JP" dirty="0" smtClean="0"/>
              <a:t>HC</a:t>
            </a:r>
            <a:r>
              <a:rPr lang="ja-JP" altLang="en-US" dirty="0" smtClean="0"/>
              <a:t>の両方の性質を併せ持つことがわかりました。</a:t>
            </a:r>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13</a:t>
            </a:fld>
            <a:endParaRPr kumimoji="1" lang="ja-JP" altLang="en-US"/>
          </a:p>
        </p:txBody>
      </p:sp>
    </p:spTree>
    <p:extLst>
      <p:ext uri="{BB962C8B-B14F-4D97-AF65-F5344CB8AC3E}">
        <p14:creationId xmlns:p14="http://schemas.microsoft.com/office/powerpoint/2010/main" val="3059936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これらは、カラーは</a:t>
            </a:r>
            <a:r>
              <a:rPr lang="en-US" altLang="ja-JP" dirty="0" smtClean="0"/>
              <a:t>CCH</a:t>
            </a:r>
            <a:r>
              <a:rPr lang="ja-JP" altLang="en-US" dirty="0" smtClean="0"/>
              <a:t>と</a:t>
            </a:r>
            <a:r>
              <a:rPr lang="en-US" altLang="ja-JP" dirty="0" smtClean="0"/>
              <a:t>CS</a:t>
            </a:r>
            <a:r>
              <a:rPr lang="ja-JP" altLang="en-US" dirty="0" smtClean="0"/>
              <a:t>の積分強度図で、黒の等高線が連続波を表します。</a:t>
            </a:r>
            <a:endParaRPr lang="en-US" altLang="ja-JP" dirty="0" smtClean="0"/>
          </a:p>
          <a:p>
            <a:r>
              <a:rPr lang="en-US" altLang="ja-JP" dirty="0" smtClean="0"/>
              <a:t>CCH</a:t>
            </a:r>
            <a:r>
              <a:rPr lang="ja-JP" altLang="en-US" dirty="0" smtClean="0"/>
              <a:t>は、広がった</a:t>
            </a:r>
            <a:r>
              <a:rPr lang="en-US" altLang="ja-JP" dirty="0" smtClean="0"/>
              <a:t>outflow</a:t>
            </a:r>
            <a:r>
              <a:rPr lang="ja-JP" altLang="en-US" dirty="0" smtClean="0"/>
              <a:t>の一部をトレースしています。</a:t>
            </a:r>
            <a:endParaRPr lang="en-US" altLang="ja-JP" dirty="0" smtClean="0"/>
          </a:p>
          <a:p>
            <a:r>
              <a:rPr lang="ja-JP" altLang="en-US" dirty="0" smtClean="0"/>
              <a:t>炭素鎖分子がこのように豊富であることは、広域で報告されている</a:t>
            </a:r>
            <a:r>
              <a:rPr lang="en-US" altLang="ja-JP" dirty="0" smtClean="0"/>
              <a:t>WCCC</a:t>
            </a:r>
            <a:r>
              <a:rPr lang="ja-JP" altLang="en-US" dirty="0" smtClean="0"/>
              <a:t>の特徴と一致します。</a:t>
            </a:r>
            <a:endParaRPr lang="en-US" altLang="ja-JP" dirty="0" smtClean="0"/>
          </a:p>
          <a:p>
            <a:r>
              <a:rPr lang="ja-JP" altLang="en-US" dirty="0" smtClean="0"/>
              <a:t>一方</a:t>
            </a:r>
            <a:r>
              <a:rPr lang="en-US" altLang="ja-JP" dirty="0" smtClean="0"/>
              <a:t>CS</a:t>
            </a:r>
            <a:r>
              <a:rPr lang="ja-JP" altLang="en-US" dirty="0" smtClean="0"/>
              <a:t>では、原始星に集中した強い成分がみられます。</a:t>
            </a:r>
            <a:endParaRPr lang="en-US" altLang="ja-JP" dirty="0" smtClean="0"/>
          </a:p>
          <a:p>
            <a:r>
              <a:rPr lang="ja-JP" altLang="en-US" dirty="0" smtClean="0"/>
              <a:t>この中心集中成分について、速度構造を詳しく調べました。</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14</a:t>
            </a:fld>
            <a:endParaRPr kumimoji="1" lang="ja-JP" altLang="en-US"/>
          </a:p>
        </p:txBody>
      </p:sp>
    </p:spTree>
    <p:extLst>
      <p:ext uri="{BB962C8B-B14F-4D97-AF65-F5344CB8AC3E}">
        <p14:creationId xmlns:p14="http://schemas.microsoft.com/office/powerpoint/2010/main" val="595084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これらは、</a:t>
            </a:r>
            <a:r>
              <a:rPr lang="en-US" altLang="ja-JP" dirty="0" smtClean="0"/>
              <a:t>CS</a:t>
            </a:r>
            <a:r>
              <a:rPr lang="ja-JP" altLang="en-US" dirty="0" smtClean="0"/>
              <a:t>の</a:t>
            </a:r>
            <a:r>
              <a:rPr lang="en-US" altLang="ja-JP" dirty="0" smtClean="0"/>
              <a:t>PV</a:t>
            </a:r>
            <a:r>
              <a:rPr lang="ja-JP" altLang="en-US" dirty="0" smtClean="0"/>
              <a:t>図で、横軸は、</a:t>
            </a:r>
            <a:r>
              <a:rPr lang="en-US" altLang="ja-JP" dirty="0" err="1" smtClean="0"/>
              <a:t>env</a:t>
            </a:r>
            <a:r>
              <a:rPr lang="en-US" altLang="ja-JP" dirty="0" smtClean="0"/>
              <a:t>.</a:t>
            </a:r>
            <a:r>
              <a:rPr lang="ja-JP" altLang="en-US" dirty="0" smtClean="0"/>
              <a:t>の伸びる方向と、それと直交した方向です。</a:t>
            </a:r>
            <a:endParaRPr lang="en-US" altLang="ja-JP" dirty="0" smtClean="0"/>
          </a:p>
          <a:p>
            <a:r>
              <a:rPr lang="ja-JP" altLang="en-US" dirty="0" smtClean="0"/>
              <a:t>広がった</a:t>
            </a:r>
            <a:r>
              <a:rPr lang="en-US" altLang="ja-JP" dirty="0" smtClean="0"/>
              <a:t>outflow</a:t>
            </a:r>
            <a:r>
              <a:rPr lang="ja-JP" altLang="en-US" dirty="0" smtClean="0"/>
              <a:t>の成分も混ざっていますが、原始星付近を拡大すると</a:t>
            </a:r>
            <a:r>
              <a:rPr lang="en-US" altLang="ja-JP" dirty="0" smtClean="0"/>
              <a:t>■</a:t>
            </a:r>
            <a:r>
              <a:rPr lang="ja-JP" altLang="en-US" dirty="0" smtClean="0"/>
              <a:t>、このようになります。</a:t>
            </a:r>
            <a:endParaRPr lang="en-US" altLang="ja-JP" dirty="0" smtClean="0"/>
          </a:p>
          <a:p>
            <a:r>
              <a:rPr lang="ja-JP" altLang="en-US" dirty="0" smtClean="0"/>
              <a:t>この原始星の位置に向かって</a:t>
            </a:r>
            <a:r>
              <a:rPr lang="en-US" altLang="ja-JP" dirty="0" smtClean="0"/>
              <a:t>spin-up</a:t>
            </a:r>
            <a:r>
              <a:rPr lang="ja-JP" altLang="en-US" dirty="0" smtClean="0"/>
              <a:t>する成分が、</a:t>
            </a:r>
            <a:r>
              <a:rPr lang="en-US" altLang="ja-JP" dirty="0" smtClean="0"/>
              <a:t>1000 au</a:t>
            </a:r>
            <a:r>
              <a:rPr lang="ja-JP" altLang="en-US" dirty="0" smtClean="0"/>
              <a:t>スケールに広がって見られます。</a:t>
            </a:r>
            <a:endParaRPr lang="en-US" altLang="ja-JP" dirty="0" smtClean="0"/>
          </a:p>
          <a:p>
            <a:r>
              <a:rPr lang="ja-JP" altLang="en-US" u="sng" dirty="0" smtClean="0"/>
              <a:t>原始星の位置では高速成分も見られ、この様子は</a:t>
            </a:r>
            <a:r>
              <a:rPr lang="en-US" altLang="ja-JP" u="sng" dirty="0" smtClean="0"/>
              <a:t>■</a:t>
            </a:r>
            <a:r>
              <a:rPr lang="ja-JP" altLang="en-US" u="sng" dirty="0" smtClean="0"/>
              <a:t>、</a:t>
            </a:r>
            <a:r>
              <a:rPr lang="en-US" altLang="ja-JP" u="sng" dirty="0" smtClean="0"/>
              <a:t>2</a:t>
            </a:r>
            <a:r>
              <a:rPr lang="ja-JP" altLang="en-US" u="sng" dirty="0" smtClean="0"/>
              <a:t>つ目にお話した</a:t>
            </a:r>
            <a:r>
              <a:rPr lang="en-US" altLang="ja-JP" u="sng" dirty="0" smtClean="0"/>
              <a:t>IRAS 16293-2422 Source A</a:t>
            </a:r>
            <a:r>
              <a:rPr lang="ja-JP" altLang="en-US" u="sng" dirty="0" smtClean="0"/>
              <a:t>の、</a:t>
            </a:r>
            <a:r>
              <a:rPr lang="en-US" altLang="ja-JP" u="sng" dirty="0" smtClean="0"/>
              <a:t>H2CS</a:t>
            </a:r>
            <a:r>
              <a:rPr lang="ja-JP" altLang="en-US" u="sng" dirty="0" smtClean="0"/>
              <a:t>の様子とよく似ています。</a:t>
            </a:r>
            <a:endParaRPr lang="en-US" altLang="ja-JP" u="sng" dirty="0" smtClean="0"/>
          </a:p>
          <a:p>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15</a:t>
            </a:fld>
            <a:endParaRPr kumimoji="1" lang="ja-JP" altLang="en-US"/>
          </a:p>
        </p:txBody>
      </p:sp>
    </p:spTree>
    <p:extLst>
      <p:ext uri="{BB962C8B-B14F-4D97-AF65-F5344CB8AC3E}">
        <p14:creationId xmlns:p14="http://schemas.microsoft.com/office/powerpoint/2010/main" val="1325478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回転しながら落下するエンベロープモデルの結果は、このようになりました。</a:t>
            </a:r>
            <a:endParaRPr lang="en-US" altLang="ja-JP" dirty="0" smtClean="0"/>
          </a:p>
          <a:p>
            <a:r>
              <a:rPr lang="ja-JP" altLang="en-US" u="sng" dirty="0" smtClean="0"/>
              <a:t>この広がった成分については、大まかな速度構造を説明しているようにみえます。</a:t>
            </a:r>
            <a:endParaRPr lang="en-US" altLang="ja-JP" u="sng"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この位置が、</a:t>
            </a:r>
            <a:r>
              <a:rPr lang="en-US" altLang="ja-JP" dirty="0" smtClean="0"/>
              <a:t>CB</a:t>
            </a:r>
            <a:r>
              <a:rPr lang="ja-JP" altLang="en-US" dirty="0" smtClean="0"/>
              <a:t>です。</a:t>
            </a:r>
            <a:endParaRPr lang="en-US" altLang="ja-JP" dirty="0" smtClean="0"/>
          </a:p>
          <a:p>
            <a:r>
              <a:rPr lang="ja-JP" altLang="en-US" dirty="0" smtClean="0"/>
              <a:t>一方、中心の高速成分については、このように、エンベロープモデルと同じパラメータを使ったケプラー回転によって説明されます</a:t>
            </a:r>
            <a:r>
              <a:rPr lang="ja-JP" altLang="en-US" dirty="0" smtClean="0"/>
              <a:t>。</a:t>
            </a:r>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16</a:t>
            </a:fld>
            <a:endParaRPr kumimoji="1" lang="ja-JP" altLang="en-US"/>
          </a:p>
        </p:txBody>
      </p:sp>
    </p:spTree>
    <p:extLst>
      <p:ext uri="{BB962C8B-B14F-4D97-AF65-F5344CB8AC3E}">
        <p14:creationId xmlns:p14="http://schemas.microsoft.com/office/powerpoint/2010/main" val="3455068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一方</a:t>
            </a:r>
            <a:r>
              <a:rPr lang="en-US" altLang="ja-JP" dirty="0" smtClean="0"/>
              <a:t>SO</a:t>
            </a:r>
            <a:r>
              <a:rPr lang="ja-JP" altLang="en-US" dirty="0" smtClean="0"/>
              <a:t>は</a:t>
            </a:r>
            <a:r>
              <a:rPr lang="en-US" altLang="ja-JP" dirty="0" smtClean="0"/>
              <a:t>■</a:t>
            </a:r>
            <a:r>
              <a:rPr lang="ja-JP" altLang="en-US" dirty="0" smtClean="0"/>
              <a:t>、</a:t>
            </a:r>
            <a:r>
              <a:rPr lang="en-US" altLang="ja-JP" dirty="0" err="1" smtClean="0"/>
              <a:t>env.model</a:t>
            </a:r>
            <a:r>
              <a:rPr lang="ja-JP" altLang="en-US" dirty="0" smtClean="0"/>
              <a:t>では、説明できません。</a:t>
            </a:r>
            <a:endParaRPr lang="en-US" altLang="ja-JP" dirty="0" smtClean="0"/>
          </a:p>
          <a:p>
            <a:r>
              <a:rPr lang="ja-JP" altLang="en-US" u="sng" dirty="0" smtClean="0"/>
              <a:t>むしろこのように</a:t>
            </a:r>
            <a:r>
              <a:rPr lang="en-US" altLang="ja-JP" u="sng" dirty="0" smtClean="0"/>
              <a:t>■</a:t>
            </a:r>
            <a:r>
              <a:rPr lang="ja-JP" altLang="en-US" u="sng" dirty="0" smtClean="0"/>
              <a:t>、バリアの内側でのケプラー回転とよく合います。</a:t>
            </a:r>
            <a:endParaRPr lang="en-US" altLang="ja-JP" u="sng" dirty="0" smtClean="0"/>
          </a:p>
          <a:p>
            <a:r>
              <a:rPr lang="ja-JP" altLang="en-US" dirty="0" smtClean="0"/>
              <a:t>こうしたコンパクトな成分は、他の分子でも捉えられました。</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17</a:t>
            </a:fld>
            <a:endParaRPr kumimoji="1" lang="ja-JP" altLang="en-US"/>
          </a:p>
        </p:txBody>
      </p:sp>
    </p:spTree>
    <p:extLst>
      <p:ext uri="{BB962C8B-B14F-4D97-AF65-F5344CB8AC3E}">
        <p14:creationId xmlns:p14="http://schemas.microsoft.com/office/powerpoint/2010/main" val="2137538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これらは、ホルムアミドとギ酸メチルの積分強度図と、この原始星の位置でのスペクトルです。</a:t>
            </a:r>
            <a:endParaRPr lang="en-US" altLang="ja-JP" dirty="0" smtClean="0"/>
          </a:p>
          <a:p>
            <a:r>
              <a:rPr lang="ja-JP" altLang="en-US" dirty="0" smtClean="0"/>
              <a:t>これらの飽和有機分子は、</a:t>
            </a:r>
            <a:r>
              <a:rPr lang="en-US" altLang="ja-JP" dirty="0" smtClean="0"/>
              <a:t>CS</a:t>
            </a:r>
            <a:r>
              <a:rPr lang="ja-JP" altLang="en-US" dirty="0" smtClean="0"/>
              <a:t>や</a:t>
            </a:r>
            <a:r>
              <a:rPr lang="en-AU" altLang="ja-JP" dirty="0" smtClean="0"/>
              <a:t>SO</a:t>
            </a:r>
            <a:r>
              <a:rPr lang="ja-JP" altLang="en-US" dirty="0" smtClean="0"/>
              <a:t>などに比べて非常に弱いですが、原始星の位置に集中して検出されているようにみえます。</a:t>
            </a:r>
            <a:endParaRPr lang="en-US" altLang="ja-JP" dirty="0" smtClean="0"/>
          </a:p>
          <a:p>
            <a:r>
              <a:rPr lang="ja-JP" altLang="en-US" u="sng" dirty="0" smtClean="0"/>
              <a:t>こうした</a:t>
            </a:r>
            <a:r>
              <a:rPr lang="en-AU" altLang="ja-JP" u="sng" dirty="0" smtClean="0"/>
              <a:t>COMs</a:t>
            </a:r>
            <a:r>
              <a:rPr lang="ja-JP" altLang="en-US" u="sng" dirty="0" smtClean="0"/>
              <a:t>は、</a:t>
            </a:r>
            <a:r>
              <a:rPr lang="en-US" altLang="ja-JP" u="sng" dirty="0" smtClean="0"/>
              <a:t>WCCC</a:t>
            </a:r>
            <a:r>
              <a:rPr lang="ja-JP" altLang="en-US" u="sng" dirty="0" smtClean="0"/>
              <a:t>天体よりむしろ</a:t>
            </a:r>
            <a:r>
              <a:rPr lang="en-US" altLang="ja-JP" u="sng" dirty="0" smtClean="0"/>
              <a:t>hot </a:t>
            </a:r>
            <a:r>
              <a:rPr lang="en-US" altLang="ja-JP" u="sng" dirty="0" err="1" smtClean="0"/>
              <a:t>corino</a:t>
            </a:r>
            <a:r>
              <a:rPr lang="ja-JP" altLang="en-US" u="sng" dirty="0" smtClean="0"/>
              <a:t>で見られる分子です</a:t>
            </a:r>
            <a:r>
              <a:rPr lang="en-US" altLang="ja-JP" u="sng" dirty="0" smtClean="0"/>
              <a:t>■</a:t>
            </a:r>
            <a:r>
              <a:rPr lang="ja-JP" altLang="en-US" u="sng" dirty="0" smtClean="0"/>
              <a:t>。</a:t>
            </a:r>
            <a:endParaRPr lang="en-US" altLang="ja-JP" u="sng" dirty="0" smtClean="0"/>
          </a:p>
          <a:p>
            <a:r>
              <a:rPr lang="ja-JP" altLang="en-US" u="none" dirty="0" smtClean="0"/>
              <a:t>この結果は、</a:t>
            </a:r>
            <a:r>
              <a:rPr lang="en-US" altLang="ja-JP" u="none" dirty="0" smtClean="0"/>
              <a:t>single-dish</a:t>
            </a:r>
            <a:r>
              <a:rPr lang="ja-JP" altLang="en-US" u="none" dirty="0" smtClean="0"/>
              <a:t>観測で</a:t>
            </a:r>
            <a:r>
              <a:rPr lang="en-US" altLang="ja-JP" u="none" dirty="0" smtClean="0"/>
              <a:t>WCCC</a:t>
            </a:r>
            <a:r>
              <a:rPr lang="ja-JP" altLang="en-US" u="none" dirty="0" smtClean="0"/>
              <a:t>の特徴を示す天体では初めての検出であり、</a:t>
            </a:r>
            <a:r>
              <a:rPr lang="en-US" altLang="ja-JP" u="sng" dirty="0" smtClean="0"/>
              <a:t>L483</a:t>
            </a:r>
            <a:r>
              <a:rPr lang="ja-JP" altLang="en-US" u="sng" dirty="0" smtClean="0"/>
              <a:t>は両方の性質を併せ持つ天体、しかもそれが空間的に分離されることがわかりました。</a:t>
            </a:r>
            <a:endParaRPr lang="en-US" altLang="ja-JP" u="sng" dirty="0" smtClean="0"/>
          </a:p>
          <a:p>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18</a:t>
            </a:fld>
            <a:endParaRPr kumimoji="1" lang="ja-JP" altLang="en-US"/>
          </a:p>
        </p:txBody>
      </p:sp>
    </p:spTree>
    <p:extLst>
      <p:ext uri="{BB962C8B-B14F-4D97-AF65-F5344CB8AC3E}">
        <p14:creationId xmlns:p14="http://schemas.microsoft.com/office/powerpoint/2010/main" val="31098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このワークショップでも議論されてきたように、原始惑星系円盤の進化を探ることは、原始星の進化を理解する上で非常に重要なトピックです。</a:t>
            </a:r>
            <a:endParaRPr lang="en-US" altLang="ja-JP" dirty="0" smtClean="0"/>
          </a:p>
          <a:p>
            <a:r>
              <a:rPr lang="ja-JP" altLang="en-US" dirty="0" smtClean="0"/>
              <a:t>中でも、この進化の過程において、抑「いつ」「どのようにして」原始星円盤が形成されるのかについては</a:t>
            </a:r>
            <a:r>
              <a:rPr lang="en-US" altLang="ja-JP" dirty="0" smtClean="0"/>
              <a:t>■</a:t>
            </a:r>
            <a:r>
              <a:rPr lang="ja-JP" altLang="en-US" dirty="0" smtClean="0"/>
              <a:t>、いまだ明らかにされていません。</a:t>
            </a:r>
            <a:endParaRPr lang="en-US" altLang="ja-JP" dirty="0" smtClean="0"/>
          </a:p>
          <a:p>
            <a:r>
              <a:rPr lang="ja-JP" altLang="en-US" dirty="0" smtClean="0"/>
              <a:t>しかし近年、</a:t>
            </a:r>
            <a:r>
              <a:rPr lang="en-US" altLang="ja-JP" dirty="0" smtClean="0"/>
              <a:t>ALMA</a:t>
            </a:r>
            <a:r>
              <a:rPr lang="ja-JP" altLang="en-US" dirty="0" smtClean="0"/>
              <a:t>の登場により、この領域の理解が急速に進みつつあります。</a:t>
            </a:r>
            <a:endParaRPr lang="en-US" altLang="ja-JP" dirty="0" smtClean="0"/>
          </a:p>
          <a:p>
            <a:r>
              <a:rPr lang="ja-JP" altLang="en-US" u="sng" dirty="0" smtClean="0"/>
              <a:t>今日は、とくに、この円盤形成初期における、化学進化に着目してお話ししたいと思います。</a:t>
            </a:r>
            <a:endParaRPr lang="en-US" altLang="ja-JP" u="sng" dirty="0" smtClean="0"/>
          </a:p>
          <a:p>
            <a:r>
              <a:rPr lang="ja-JP" altLang="en-US" dirty="0" smtClean="0"/>
              <a:t>これまでこのワークショップで議論されてきたもより若い進化段階で、より大きいスケールでの観測結果についてお話します。</a:t>
            </a:r>
            <a:endParaRPr lang="en-AU" altLang="ja-JP" dirty="0" smtClean="0"/>
          </a:p>
          <a:p>
            <a:r>
              <a:rPr lang="en-US" altLang="ja-JP" dirty="0" smtClean="0"/>
              <a:t>◯</a:t>
            </a:r>
          </a:p>
          <a:p>
            <a:r>
              <a:rPr lang="ja-JP" altLang="en-US" dirty="0" smtClean="0"/>
              <a:t>低質量原始星天体では、この辺りの、若い進化段階におけるエンベロープガスについて、その化学組成に多様性があることが知られています。</a:t>
            </a:r>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1</a:t>
            </a:fld>
            <a:endParaRPr kumimoji="1" lang="ja-JP" altLang="en-US"/>
          </a:p>
        </p:txBody>
      </p:sp>
    </p:spTree>
    <p:extLst>
      <p:ext uri="{BB962C8B-B14F-4D97-AF65-F5344CB8AC3E}">
        <p14:creationId xmlns:p14="http://schemas.microsoft.com/office/powerpoint/2010/main" val="2864898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u="sng" dirty="0" smtClean="0"/>
              <a:t>L483</a:t>
            </a:r>
            <a:r>
              <a:rPr kumimoji="1" lang="ja-JP" altLang="en-US" u="sng" dirty="0" smtClean="0"/>
              <a:t>のような、</a:t>
            </a:r>
            <a:r>
              <a:rPr kumimoji="1" lang="en-US" altLang="ja-JP" u="sng" dirty="0" smtClean="0"/>
              <a:t>WCCC</a:t>
            </a:r>
            <a:r>
              <a:rPr kumimoji="1" lang="ja-JP" altLang="en-US" u="sng" dirty="0" smtClean="0"/>
              <a:t>と</a:t>
            </a:r>
            <a:r>
              <a:rPr kumimoji="1" lang="en-US" altLang="ja-JP" u="sng" dirty="0" smtClean="0"/>
              <a:t>HC</a:t>
            </a:r>
            <a:r>
              <a:rPr kumimoji="1" lang="ja-JP" altLang="en-US" u="sng" dirty="0" smtClean="0"/>
              <a:t>の特徴を併せ持つ天体は、近年もう</a:t>
            </a:r>
            <a:r>
              <a:rPr kumimoji="1" lang="en-US" altLang="ja-JP" u="sng" dirty="0" smtClean="0"/>
              <a:t>1</a:t>
            </a:r>
            <a:r>
              <a:rPr kumimoji="1" lang="ja-JP" altLang="en-US" u="sng" dirty="0" smtClean="0"/>
              <a:t>つ報告されています。</a:t>
            </a:r>
            <a:endParaRPr kumimoji="1" lang="en-US" altLang="ja-JP" u="sng" dirty="0" smtClean="0"/>
          </a:p>
          <a:p>
            <a:r>
              <a:rPr kumimoji="1" lang="en-US" altLang="ja-JP" dirty="0" smtClean="0"/>
              <a:t>Class 0</a:t>
            </a:r>
            <a:r>
              <a:rPr kumimoji="1" lang="ja-JP" altLang="en-US" dirty="0" smtClean="0"/>
              <a:t>天体</a:t>
            </a:r>
            <a:r>
              <a:rPr kumimoji="1" lang="en-US" altLang="ja-JP" dirty="0" smtClean="0"/>
              <a:t>B335</a:t>
            </a:r>
            <a:r>
              <a:rPr kumimoji="1" lang="ja-JP" altLang="en-US" dirty="0" smtClean="0"/>
              <a:t>の、</a:t>
            </a:r>
            <a:r>
              <a:rPr kumimoji="1" lang="en-US" altLang="ja-JP" dirty="0" smtClean="0"/>
              <a:t>ALMA Cycle 2</a:t>
            </a:r>
            <a:r>
              <a:rPr kumimoji="1" lang="ja-JP" altLang="en-US" dirty="0" smtClean="0"/>
              <a:t>による観測の結果、</a:t>
            </a:r>
            <a:r>
              <a:rPr kumimoji="1" lang="en-US" altLang="ja-JP" dirty="0" smtClean="0"/>
              <a:t>CCH</a:t>
            </a:r>
            <a:r>
              <a:rPr kumimoji="1" lang="ja-JP" altLang="en-US" dirty="0" smtClean="0"/>
              <a:t>とギ酸メチルの積分強度図は、それぞれこのようになりました。</a:t>
            </a:r>
            <a:endParaRPr kumimoji="1" lang="en-US" altLang="ja-JP" dirty="0" smtClean="0"/>
          </a:p>
          <a:p>
            <a:r>
              <a:rPr kumimoji="1" lang="en-US" altLang="ja-JP" dirty="0" smtClean="0"/>
              <a:t>CCH</a:t>
            </a:r>
            <a:r>
              <a:rPr kumimoji="1" lang="ja-JP" altLang="en-US" dirty="0" smtClean="0"/>
              <a:t>は、この原始星の位置から、このように東西に伸びる</a:t>
            </a:r>
            <a:r>
              <a:rPr kumimoji="1" lang="en-US" altLang="ja-JP" dirty="0" smtClean="0"/>
              <a:t>outflow</a:t>
            </a:r>
            <a:r>
              <a:rPr kumimoji="1" lang="ja-JP" altLang="en-US" dirty="0" smtClean="0"/>
              <a:t>を捉えています。</a:t>
            </a:r>
            <a:endParaRPr kumimoji="1" lang="en-US" altLang="ja-JP" dirty="0" smtClean="0"/>
          </a:p>
          <a:p>
            <a:r>
              <a:rPr kumimoji="1" lang="ja-JP" altLang="en-US" dirty="0" smtClean="0"/>
              <a:t>一方、ギ酸メチルは、この原始星の位置に集中して分布していることがわかります。</a:t>
            </a:r>
            <a:endParaRPr kumimoji="1" lang="en-US" altLang="ja-JP" dirty="0" smtClean="0"/>
          </a:p>
          <a:p>
            <a:r>
              <a:rPr kumimoji="1" lang="ja-JP" altLang="en-US" dirty="0" smtClean="0"/>
              <a:t>この</a:t>
            </a:r>
            <a:r>
              <a:rPr lang="en-US" altLang="ja-JP" dirty="0" smtClean="0"/>
              <a:t>■</a:t>
            </a:r>
            <a:r>
              <a:rPr kumimoji="1" lang="ja-JP" altLang="en-US" dirty="0" smtClean="0"/>
              <a:t>原始星の周りのスペクトルを見ると、</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F196A0C0-A61C-A749-8DAA-5F83658397CD}" type="slidenum">
              <a:rPr kumimoji="1" lang="ja-JP" altLang="en-US" smtClean="0"/>
              <a:pPr/>
              <a:t>19</a:t>
            </a:fld>
            <a:endParaRPr kumimoji="1" lang="ja-JP" altLang="en-US"/>
          </a:p>
        </p:txBody>
      </p:sp>
    </p:spTree>
    <p:extLst>
      <p:ext uri="{BB962C8B-B14F-4D97-AF65-F5344CB8AC3E}">
        <p14:creationId xmlns:p14="http://schemas.microsoft.com/office/powerpoint/2010/main" val="1494592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u="sng" dirty="0" smtClean="0"/>
              <a:t>このように様々な分子輝線が検出されました。</a:t>
            </a:r>
            <a:endParaRPr kumimoji="1" lang="en-US" altLang="ja-JP" u="sng" dirty="0" smtClean="0"/>
          </a:p>
          <a:p>
            <a:r>
              <a:rPr kumimoji="1" lang="ja-JP" altLang="en-US" dirty="0" smtClean="0"/>
              <a:t>■不飽和炭素鎖分子の</a:t>
            </a:r>
            <a:r>
              <a:rPr kumimoji="1" lang="en-US" altLang="ja-JP" dirty="0" smtClean="0"/>
              <a:t>CCH</a:t>
            </a:r>
            <a:r>
              <a:rPr kumimoji="1" lang="ja-JP" altLang="en-US" dirty="0" smtClean="0"/>
              <a:t>や</a:t>
            </a:r>
            <a:r>
              <a:rPr kumimoji="1" lang="en-US" altLang="ja-JP" dirty="0" smtClean="0"/>
              <a:t>c-C3H2</a:t>
            </a:r>
            <a:r>
              <a:rPr kumimoji="1" lang="ja-JP" altLang="en-US" dirty="0" smtClean="0"/>
              <a:t>は、広がったアウトフローの分布を捉えます。</a:t>
            </a:r>
            <a:endParaRPr kumimoji="1" lang="en-US" altLang="ja-JP" dirty="0" smtClean="0"/>
          </a:p>
          <a:p>
            <a:r>
              <a:rPr kumimoji="1" lang="ja-JP" altLang="en-US" dirty="0" smtClean="0"/>
              <a:t>一方、■このように、</a:t>
            </a:r>
            <a:r>
              <a:rPr kumimoji="1" lang="en-US" altLang="ja-JP" dirty="0" smtClean="0"/>
              <a:t>10</a:t>
            </a:r>
            <a:r>
              <a:rPr kumimoji="1" lang="ja-JP" altLang="en-US" dirty="0" smtClean="0"/>
              <a:t>種ほどにも上る飽和有機分子も検出されています。</a:t>
            </a:r>
            <a:endParaRPr kumimoji="1" lang="en-US" altLang="ja-JP" dirty="0" smtClean="0"/>
          </a:p>
          <a:p>
            <a:r>
              <a:rPr kumimoji="1" lang="ja-JP" altLang="en-US" dirty="0" smtClean="0"/>
              <a:t>アセトアミドやギ酸メチルなど、</a:t>
            </a:r>
            <a:r>
              <a:rPr kumimoji="1" lang="en-US" altLang="ja-JP" dirty="0" smtClean="0"/>
              <a:t>HC</a:t>
            </a:r>
            <a:r>
              <a:rPr kumimoji="1" lang="ja-JP" altLang="en-US" dirty="0" smtClean="0"/>
              <a:t>に特徴的な分子がみられ、いずれも原始星に集中したコンパクトな分布を示します。</a:t>
            </a:r>
            <a:endParaRPr kumimoji="1" lang="en-US" altLang="ja-JP" dirty="0" smtClean="0"/>
          </a:p>
          <a:p>
            <a:r>
              <a:rPr kumimoji="1" lang="ja-JP" altLang="en-US" dirty="0" smtClean="0"/>
              <a:t>また、■</a:t>
            </a:r>
            <a:r>
              <a:rPr kumimoji="1" lang="en-US" altLang="ja-JP" dirty="0" smtClean="0"/>
              <a:t>SO</a:t>
            </a:r>
            <a:r>
              <a:rPr kumimoji="1" lang="ja-JP" altLang="en-US" dirty="0" smtClean="0"/>
              <a:t>などの「硫黄を含む分子」も幾つか検出され、飽和有機分子よりもやや広がった分布を示すことがわかりました。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196A0C0-A61C-A749-8DAA-5F83658397CD}" type="slidenum">
              <a:rPr kumimoji="1" lang="ja-JP" altLang="en-US" smtClean="0"/>
              <a:pPr/>
              <a:t>20</a:t>
            </a:fld>
            <a:endParaRPr kumimoji="1" lang="ja-JP" altLang="en-US"/>
          </a:p>
        </p:txBody>
      </p:sp>
    </p:spTree>
    <p:extLst>
      <p:ext uri="{BB962C8B-B14F-4D97-AF65-F5344CB8AC3E}">
        <p14:creationId xmlns:p14="http://schemas.microsoft.com/office/powerpoint/2010/main" val="774138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L483</a:t>
            </a:r>
            <a:r>
              <a:rPr lang="ja-JP" altLang="en-US" dirty="0" smtClean="0"/>
              <a:t>と</a:t>
            </a:r>
            <a:r>
              <a:rPr lang="en-US" altLang="ja-JP" dirty="0" smtClean="0"/>
              <a:t>B335</a:t>
            </a:r>
            <a:r>
              <a:rPr lang="ja-JP" altLang="en-US" dirty="0" smtClean="0"/>
              <a:t>で見られたような、ガスの化学組成の空間的な変化は、化学モデルの結果からも支持されます。</a:t>
            </a:r>
            <a:endParaRPr lang="en-US" altLang="ja-JP" dirty="0" smtClean="0"/>
          </a:p>
          <a:p>
            <a:r>
              <a:rPr lang="ja-JP" altLang="en-US" dirty="0" smtClean="0"/>
              <a:t>これは、</a:t>
            </a:r>
            <a:r>
              <a:rPr lang="en-AU" altLang="ja-JP" dirty="0" smtClean="0"/>
              <a:t>dynamical</a:t>
            </a:r>
            <a:r>
              <a:rPr lang="ja-JP" altLang="en-US" dirty="0" smtClean="0"/>
              <a:t>に収縮する</a:t>
            </a:r>
            <a:r>
              <a:rPr lang="en-US" altLang="ja-JP" u="none" dirty="0" smtClean="0"/>
              <a:t>原始星コア</a:t>
            </a:r>
            <a:r>
              <a:rPr lang="ja-JP" altLang="en-US" u="none" dirty="0" smtClean="0"/>
              <a:t>で</a:t>
            </a:r>
            <a:r>
              <a:rPr lang="en-US" altLang="ja-JP" u="none" dirty="0" smtClean="0"/>
              <a:t>の</a:t>
            </a:r>
            <a:r>
              <a:rPr lang="ja-JP" altLang="en-US" u="none" dirty="0" smtClean="0"/>
              <a:t>、</a:t>
            </a:r>
            <a:r>
              <a:rPr lang="en-US" altLang="ja-JP" u="none" dirty="0" smtClean="0"/>
              <a:t>化学進化を計算したシミュレーション</a:t>
            </a:r>
            <a:r>
              <a:rPr lang="ja-JP" altLang="en-US" u="none" dirty="0" smtClean="0"/>
              <a:t>結果です。</a:t>
            </a:r>
            <a:endParaRPr lang="en-AU" altLang="ja-JP" u="none" dirty="0" smtClean="0"/>
          </a:p>
          <a:p>
            <a:r>
              <a:rPr lang="ja-JP" altLang="en-US" u="none" dirty="0" smtClean="0"/>
              <a:t>横軸が原始星からの距離、縦軸が分子の量を表します。</a:t>
            </a:r>
            <a:endParaRPr lang="en-AU" altLang="ja-JP" dirty="0" smtClean="0"/>
          </a:p>
          <a:p>
            <a:r>
              <a:rPr lang="ja-JP" altLang="en-US" dirty="0" smtClean="0"/>
              <a:t>原始星から数</a:t>
            </a:r>
            <a:r>
              <a:rPr lang="en-US" altLang="ja-JP" dirty="0" smtClean="0"/>
              <a:t>100</a:t>
            </a:r>
            <a:r>
              <a:rPr lang="ja-JP" altLang="en-US" dirty="0" smtClean="0"/>
              <a:t> </a:t>
            </a:r>
            <a:r>
              <a:rPr lang="en-US" altLang="ja-JP" dirty="0" smtClean="0"/>
              <a:t>au</a:t>
            </a:r>
            <a:r>
              <a:rPr lang="ja-JP" altLang="en-US" dirty="0" smtClean="0"/>
              <a:t>の領域でメタン</a:t>
            </a:r>
            <a:r>
              <a:rPr lang="en-AU" altLang="ja-JP" dirty="0" smtClean="0"/>
              <a:t>ice</a:t>
            </a:r>
            <a:r>
              <a:rPr lang="ja-JP" altLang="en-US" dirty="0" smtClean="0"/>
              <a:t>が蒸発し、炭素鎖分子が豊富に作られています。</a:t>
            </a:r>
            <a:endParaRPr lang="en-US" altLang="ja-JP" dirty="0" smtClean="0"/>
          </a:p>
          <a:p>
            <a:r>
              <a:rPr lang="ja-JP" altLang="en-US" dirty="0" smtClean="0"/>
              <a:t>一方</a:t>
            </a:r>
            <a:r>
              <a:rPr lang="en-US" altLang="ja-JP" dirty="0" smtClean="0"/>
              <a:t>COMs</a:t>
            </a:r>
            <a:r>
              <a:rPr lang="ja-JP" altLang="en-US" dirty="0" smtClean="0"/>
              <a:t>は、より温度の高い、原始星から数</a:t>
            </a:r>
            <a:r>
              <a:rPr lang="en-US" altLang="ja-JP" dirty="0" smtClean="0"/>
              <a:t>10 au</a:t>
            </a:r>
            <a:r>
              <a:rPr lang="ja-JP" altLang="en-US" dirty="0" smtClean="0"/>
              <a:t>の範囲で、</a:t>
            </a:r>
            <a:r>
              <a:rPr lang="en-US" altLang="ja-JP" dirty="0" smtClean="0"/>
              <a:t>dust</a:t>
            </a:r>
            <a:r>
              <a:rPr lang="ja-JP" altLang="en-US" dirty="0" smtClean="0"/>
              <a:t>から蒸発してきます。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u="sng" baseline="0" dirty="0" smtClean="0"/>
              <a:t>このように、</a:t>
            </a:r>
            <a:r>
              <a:rPr lang="en-US" altLang="ja-JP" u="sng" baseline="0" dirty="0" smtClean="0"/>
              <a:t>dust</a:t>
            </a:r>
            <a:r>
              <a:rPr lang="ja-JP" altLang="en-US" u="sng" baseline="0" dirty="0" smtClean="0"/>
              <a:t>の温度によって、</a:t>
            </a:r>
            <a:r>
              <a:rPr lang="en-US" altLang="ja-JP" u="sng" baseline="0" dirty="0" smtClean="0"/>
              <a:t>COMs</a:t>
            </a:r>
            <a:r>
              <a:rPr lang="ja-JP" altLang="en-US" u="sng" baseline="0" dirty="0" smtClean="0"/>
              <a:t>が蒸発する領域では</a:t>
            </a:r>
            <a:r>
              <a:rPr lang="en-US" altLang="ja-JP" u="sng" baseline="0" dirty="0" smtClean="0"/>
              <a:t>HC</a:t>
            </a:r>
            <a:r>
              <a:rPr lang="ja-JP" altLang="en-US" u="sng" baseline="0" dirty="0" smtClean="0"/>
              <a:t>的な組成を、メタンが蒸発する領域では</a:t>
            </a:r>
            <a:r>
              <a:rPr lang="en-US" altLang="ja-JP" u="sng" baseline="0" dirty="0" smtClean="0"/>
              <a:t>WCCC</a:t>
            </a:r>
            <a:r>
              <a:rPr lang="ja-JP" altLang="en-US" u="sng" baseline="0" dirty="0" smtClean="0"/>
              <a:t>的な組成を示すと考えられます。</a:t>
            </a:r>
            <a:endParaRPr lang="en-US" altLang="ja-JP" u="sng"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baseline="0" dirty="0" smtClean="0"/>
              <a:t>一方、このうち片方の特徴だけが色濃く見られる、極端な</a:t>
            </a:r>
            <a:r>
              <a:rPr lang="en-US" altLang="ja-JP" baseline="0" dirty="0" smtClean="0"/>
              <a:t>case</a:t>
            </a:r>
            <a:r>
              <a:rPr lang="ja-JP" altLang="en-US" baseline="0" dirty="0" smtClean="0"/>
              <a:t>も考えられ、それが</a:t>
            </a:r>
            <a:r>
              <a:rPr lang="en-US" altLang="ja-JP" baseline="0" dirty="0" smtClean="0"/>
              <a:t>HC</a:t>
            </a:r>
            <a:r>
              <a:rPr lang="ja-JP" altLang="en-US" baseline="0" dirty="0" smtClean="0"/>
              <a:t>と</a:t>
            </a:r>
            <a:r>
              <a:rPr lang="en-US" altLang="ja-JP" baseline="0" dirty="0" smtClean="0"/>
              <a:t>WCCC</a:t>
            </a:r>
            <a:r>
              <a:rPr lang="ja-JP" altLang="en-US" baseline="0" dirty="0" smtClean="0"/>
              <a:t>天体と呼ばれるものであるといえます。</a:t>
            </a:r>
            <a:endParaRPr lang="en-US" altLang="ja-JP"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baseline="0" dirty="0" smtClean="0"/>
              <a:t>天体によって、こうした分子の蒸発の起こり具合が異なるということは、抑「</a:t>
            </a:r>
            <a:r>
              <a:rPr lang="en-AU" altLang="ja-JP" baseline="0" dirty="0" smtClean="0"/>
              <a:t>dust</a:t>
            </a:r>
            <a:r>
              <a:rPr lang="ja-JP" altLang="en-US" baseline="0" dirty="0" smtClean="0"/>
              <a:t>上の化学組成が異なる」ということを意味します。</a:t>
            </a:r>
            <a:endParaRPr lang="en-AU" altLang="ja-JP"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baseline="0" dirty="0" smtClean="0"/>
              <a:t>この違いを生む要因の</a:t>
            </a:r>
            <a:r>
              <a:rPr lang="en-US" altLang="ja-JP" baseline="0" dirty="0" smtClean="0"/>
              <a:t>1</a:t>
            </a:r>
            <a:r>
              <a:rPr lang="ja-JP" altLang="en-US" baseline="0" dirty="0" smtClean="0"/>
              <a:t>つとして、星なしコア時代の</a:t>
            </a:r>
            <a:r>
              <a:rPr lang="en-US" altLang="ja-JP" baseline="0" dirty="0" smtClean="0"/>
              <a:t>duration time</a:t>
            </a:r>
            <a:r>
              <a:rPr lang="ja-JP" altLang="en-US" baseline="0" dirty="0" smtClean="0"/>
              <a:t>の違いが指摘されています。</a:t>
            </a:r>
            <a:endParaRPr lang="en-US" altLang="ja-JP"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altLang="ja-JP" baseline="0" dirty="0" smtClean="0">
                <a:solidFill>
                  <a:schemeClr val="accent3">
                    <a:lumMod val="50000"/>
                  </a:schemeClr>
                </a:solidFill>
              </a:rPr>
              <a:t>(</a:t>
            </a:r>
            <a:r>
              <a:rPr lang="ja-JP" altLang="en-US" baseline="0" dirty="0" smtClean="0">
                <a:solidFill>
                  <a:schemeClr val="accent3">
                    <a:lumMod val="50000"/>
                  </a:schemeClr>
                </a:solidFill>
              </a:rPr>
              <a:t>すなわち、コアの収縮にかかった時間が長かった天体では、気相中の</a:t>
            </a:r>
            <a:r>
              <a:rPr lang="en-US" altLang="ja-JP" baseline="0" dirty="0" smtClean="0">
                <a:solidFill>
                  <a:schemeClr val="accent3">
                    <a:lumMod val="50000"/>
                  </a:schemeClr>
                </a:solidFill>
              </a:rPr>
              <a:t>C</a:t>
            </a:r>
            <a:r>
              <a:rPr lang="ja-JP" altLang="en-US" baseline="0" dirty="0" smtClean="0">
                <a:solidFill>
                  <a:schemeClr val="accent3">
                    <a:lumMod val="50000"/>
                  </a:schemeClr>
                </a:solidFill>
              </a:rPr>
              <a:t>原子は</a:t>
            </a:r>
            <a:r>
              <a:rPr lang="en-US" altLang="ja-JP" baseline="0" dirty="0" smtClean="0">
                <a:solidFill>
                  <a:schemeClr val="accent3">
                    <a:lumMod val="50000"/>
                  </a:schemeClr>
                </a:solidFill>
              </a:rPr>
              <a:t>CO</a:t>
            </a:r>
            <a:r>
              <a:rPr lang="ja-JP" altLang="en-US" baseline="0" dirty="0" smtClean="0">
                <a:solidFill>
                  <a:schemeClr val="accent3">
                    <a:lumMod val="50000"/>
                  </a:schemeClr>
                </a:solidFill>
              </a:rPr>
              <a:t>に変換されてから</a:t>
            </a:r>
            <a:r>
              <a:rPr lang="en-US" altLang="ja-JP" baseline="0" dirty="0" smtClean="0">
                <a:solidFill>
                  <a:schemeClr val="accent3">
                    <a:lumMod val="50000"/>
                  </a:schemeClr>
                </a:solidFill>
              </a:rPr>
              <a:t>dust</a:t>
            </a:r>
            <a:r>
              <a:rPr lang="ja-JP" altLang="en-US" baseline="0" dirty="0" smtClean="0">
                <a:solidFill>
                  <a:schemeClr val="accent3">
                    <a:lumMod val="50000"/>
                  </a:schemeClr>
                </a:solidFill>
              </a:rPr>
              <a:t>に吸着され、</a:t>
            </a:r>
            <a:r>
              <a:rPr lang="en-US" altLang="ja-JP" baseline="0" dirty="0" smtClean="0">
                <a:solidFill>
                  <a:schemeClr val="accent3">
                    <a:lumMod val="50000"/>
                  </a:schemeClr>
                </a:solidFill>
              </a:rPr>
              <a:t>COMs</a:t>
            </a:r>
            <a:r>
              <a:rPr lang="ja-JP" altLang="en-US" baseline="0" dirty="0" smtClean="0">
                <a:solidFill>
                  <a:schemeClr val="accent3">
                    <a:lumMod val="50000"/>
                  </a:schemeClr>
                </a:solidFill>
              </a:rPr>
              <a:t>を作ります。</a:t>
            </a:r>
            <a:r>
              <a:rPr lang="en-AU" altLang="ja-JP" baseline="0" dirty="0" smtClean="0">
                <a:solidFill>
                  <a:schemeClr val="accent3">
                    <a:lumMod val="50000"/>
                  </a:schemeClr>
                </a:solidFill>
              </a:rPr>
              <a:t>)</a:t>
            </a:r>
            <a:endParaRPr lang="en-US" altLang="ja-JP" baseline="0" dirty="0" smtClean="0">
              <a:solidFill>
                <a:schemeClr val="accent3">
                  <a:lumMod val="50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altLang="ja-JP" baseline="0" dirty="0" smtClean="0">
                <a:solidFill>
                  <a:schemeClr val="accent3">
                    <a:lumMod val="50000"/>
                  </a:schemeClr>
                </a:solidFill>
              </a:rPr>
              <a:t>(</a:t>
            </a:r>
            <a:r>
              <a:rPr lang="ja-JP" altLang="en-US" baseline="0" dirty="0" smtClean="0">
                <a:solidFill>
                  <a:schemeClr val="accent3">
                    <a:lumMod val="50000"/>
                  </a:schemeClr>
                </a:solidFill>
              </a:rPr>
              <a:t>一方、収縮が早かった天体では、</a:t>
            </a:r>
            <a:r>
              <a:rPr lang="en-US" altLang="ja-JP" baseline="0" dirty="0" smtClean="0">
                <a:solidFill>
                  <a:schemeClr val="accent3">
                    <a:lumMod val="50000"/>
                  </a:schemeClr>
                </a:solidFill>
              </a:rPr>
              <a:t>dust</a:t>
            </a:r>
            <a:r>
              <a:rPr lang="ja-JP" altLang="en-US" baseline="0" dirty="0" smtClean="0">
                <a:solidFill>
                  <a:schemeClr val="accent3">
                    <a:lumMod val="50000"/>
                  </a:schemeClr>
                </a:solidFill>
              </a:rPr>
              <a:t>上に</a:t>
            </a:r>
            <a:r>
              <a:rPr lang="en-US" altLang="ja-JP" baseline="0" dirty="0" smtClean="0">
                <a:solidFill>
                  <a:schemeClr val="accent3">
                    <a:lumMod val="50000"/>
                  </a:schemeClr>
                </a:solidFill>
              </a:rPr>
              <a:t>C</a:t>
            </a:r>
            <a:r>
              <a:rPr lang="ja-JP" altLang="en-US" baseline="0" dirty="0" smtClean="0">
                <a:solidFill>
                  <a:schemeClr val="accent3">
                    <a:lumMod val="50000"/>
                  </a:schemeClr>
                </a:solidFill>
              </a:rPr>
              <a:t>原子のまま吸着され、メタンを作り、原始星付近で蒸発した後炭素鎖分子を作ります。</a:t>
            </a:r>
            <a:r>
              <a:rPr lang="en-AU" altLang="ja-JP" baseline="0" dirty="0" smtClean="0">
                <a:solidFill>
                  <a:schemeClr val="accent3">
                    <a:lumMod val="50000"/>
                  </a:schemeClr>
                </a:solidFill>
              </a:rPr>
              <a:t>)</a:t>
            </a:r>
            <a:endParaRPr lang="en-AU" altLang="ja-JP" baseline="0" dirty="0" smtClean="0">
              <a:solidFill>
                <a:schemeClr val="accent3">
                  <a:lumMod val="50000"/>
                </a:schemeClr>
              </a:solidFill>
            </a:endParaRPr>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21</a:t>
            </a:fld>
            <a:endParaRPr kumimoji="1" lang="ja-JP" altLang="en-US"/>
          </a:p>
        </p:txBody>
      </p:sp>
    </p:spTree>
    <p:extLst>
      <p:ext uri="{BB962C8B-B14F-4D97-AF65-F5344CB8AC3E}">
        <p14:creationId xmlns:p14="http://schemas.microsoft.com/office/powerpoint/2010/main" val="422471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以上のように、本研究では、大きく分けて</a:t>
            </a:r>
            <a:r>
              <a:rPr lang="en-US" altLang="ja-JP" dirty="0" smtClean="0"/>
              <a:t>3</a:t>
            </a:r>
            <a:r>
              <a:rPr lang="ja-JP" altLang="en-US" dirty="0" smtClean="0"/>
              <a:t>種類の異なる化学組成をもつ若い低質量原始星天体について、円盤形成領域の物理的・化学的構造を解析しました。</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altLang="ja-JP" dirty="0" smtClean="0">
                <a:solidFill>
                  <a:schemeClr val="accent3">
                    <a:lumMod val="50000"/>
                  </a:schemeClr>
                </a:solidFill>
              </a:rPr>
              <a:t>(</a:t>
            </a:r>
            <a:r>
              <a:rPr lang="ja-JP" altLang="en-US" dirty="0" smtClean="0">
                <a:solidFill>
                  <a:schemeClr val="accent3">
                    <a:lumMod val="50000"/>
                  </a:schemeClr>
                </a:solidFill>
              </a:rPr>
              <a:t>その結果、どの天体でも、</a:t>
            </a:r>
            <a:r>
              <a:rPr lang="en-US" altLang="ja-JP" dirty="0" smtClean="0">
                <a:solidFill>
                  <a:schemeClr val="accent3">
                    <a:lumMod val="50000"/>
                  </a:schemeClr>
                </a:solidFill>
              </a:rPr>
              <a:t>100au</a:t>
            </a:r>
            <a:r>
              <a:rPr lang="ja-JP" altLang="en-US" dirty="0" smtClean="0">
                <a:solidFill>
                  <a:schemeClr val="accent3">
                    <a:lumMod val="50000"/>
                  </a:schemeClr>
                </a:solidFill>
              </a:rPr>
              <a:t>スケールの</a:t>
            </a:r>
            <a:r>
              <a:rPr lang="en-US" altLang="ja-JP" dirty="0" err="1" smtClean="0">
                <a:solidFill>
                  <a:schemeClr val="accent3">
                    <a:lumMod val="50000"/>
                  </a:schemeClr>
                </a:solidFill>
              </a:rPr>
              <a:t>env</a:t>
            </a:r>
            <a:r>
              <a:rPr lang="en-US" altLang="ja-JP" dirty="0" smtClean="0">
                <a:solidFill>
                  <a:schemeClr val="accent3">
                    <a:lumMod val="50000"/>
                  </a:schemeClr>
                </a:solidFill>
              </a:rPr>
              <a:t>.</a:t>
            </a:r>
            <a:r>
              <a:rPr lang="ja-JP" altLang="en-US" dirty="0" smtClean="0">
                <a:solidFill>
                  <a:schemeClr val="accent3">
                    <a:lumMod val="50000"/>
                  </a:schemeClr>
                </a:solidFill>
              </a:rPr>
              <a:t>ガスによく似た物理構造が見られました。</a:t>
            </a:r>
            <a:r>
              <a:rPr lang="en-AU" altLang="ja-JP" dirty="0" smtClean="0">
                <a:solidFill>
                  <a:schemeClr val="accent3">
                    <a:lumMod val="50000"/>
                  </a:schemeClr>
                </a:solidFill>
              </a:rPr>
              <a:t>)</a:t>
            </a:r>
          </a:p>
          <a:p>
            <a:pPr marL="0" marR="0" indent="0" algn="l" defTabSz="457200" rtl="0" eaLnBrk="1" fontAlgn="auto" latinLnBrk="0" hangingPunct="1">
              <a:lnSpc>
                <a:spcPct val="100000"/>
              </a:lnSpc>
              <a:spcBef>
                <a:spcPts val="0"/>
              </a:spcBef>
              <a:spcAft>
                <a:spcPts val="0"/>
              </a:spcAft>
              <a:buClrTx/>
              <a:buSzTx/>
              <a:buFontTx/>
              <a:buNone/>
              <a:tabLst/>
              <a:defRPr/>
            </a:pPr>
            <a:r>
              <a:rPr lang="en-AU" altLang="ja-JP" dirty="0" smtClean="0">
                <a:solidFill>
                  <a:schemeClr val="accent3">
                    <a:lumMod val="50000"/>
                  </a:schemeClr>
                </a:solidFill>
              </a:rPr>
              <a:t>(</a:t>
            </a:r>
            <a:r>
              <a:rPr lang="ja-JP" altLang="en-US" dirty="0" smtClean="0">
                <a:solidFill>
                  <a:schemeClr val="accent3">
                    <a:lumMod val="50000"/>
                  </a:schemeClr>
                </a:solidFill>
              </a:rPr>
              <a:t>その速度構造は、このように、遠心力バリアを挟んで、</a:t>
            </a:r>
            <a:r>
              <a:rPr lang="en-US" altLang="ja-JP" dirty="0" err="1" smtClean="0">
                <a:solidFill>
                  <a:schemeClr val="accent3">
                    <a:lumMod val="50000"/>
                  </a:schemeClr>
                </a:solidFill>
              </a:rPr>
              <a:t>IREmodel</a:t>
            </a:r>
            <a:r>
              <a:rPr lang="ja-JP" altLang="en-US" dirty="0" smtClean="0">
                <a:solidFill>
                  <a:schemeClr val="accent3">
                    <a:lumMod val="50000"/>
                  </a:schemeClr>
                </a:solidFill>
              </a:rPr>
              <a:t>と</a:t>
            </a:r>
            <a:r>
              <a:rPr lang="en-US" altLang="ja-JP" dirty="0" err="1" smtClean="0">
                <a:solidFill>
                  <a:schemeClr val="accent3">
                    <a:lumMod val="50000"/>
                  </a:schemeClr>
                </a:solidFill>
              </a:rPr>
              <a:t>Kepler</a:t>
            </a:r>
            <a:r>
              <a:rPr lang="ja-JP" altLang="en-US" dirty="0" smtClean="0">
                <a:solidFill>
                  <a:schemeClr val="accent3">
                    <a:lumMod val="50000"/>
                  </a:schemeClr>
                </a:solidFill>
              </a:rPr>
              <a:t>回転の</a:t>
            </a:r>
            <a:r>
              <a:rPr lang="en-US" altLang="ja-JP" dirty="0" smtClean="0">
                <a:solidFill>
                  <a:schemeClr val="accent3">
                    <a:lumMod val="50000"/>
                  </a:schemeClr>
                </a:solidFill>
              </a:rPr>
              <a:t>model</a:t>
            </a:r>
            <a:r>
              <a:rPr lang="ja-JP" altLang="en-US" dirty="0" smtClean="0">
                <a:solidFill>
                  <a:schemeClr val="accent3">
                    <a:lumMod val="50000"/>
                  </a:schemeClr>
                </a:solidFill>
              </a:rPr>
              <a:t>で解釈されました。</a:t>
            </a:r>
            <a:r>
              <a:rPr lang="en-AU" altLang="ja-JP" dirty="0" smtClean="0">
                <a:solidFill>
                  <a:schemeClr val="accent3">
                    <a:lumMod val="50000"/>
                  </a:schemeClr>
                </a:solidFill>
              </a:rPr>
              <a:t>)</a:t>
            </a:r>
            <a:endParaRPr lang="en-US" altLang="ja-JP" dirty="0" smtClean="0">
              <a:solidFill>
                <a:schemeClr val="accent3">
                  <a:lumMod val="50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altLang="ja-JP" dirty="0" smtClean="0">
                <a:solidFill>
                  <a:schemeClr val="accent3">
                    <a:lumMod val="50000"/>
                  </a:schemeClr>
                </a:solidFill>
              </a:rPr>
              <a:t>(</a:t>
            </a:r>
            <a:r>
              <a:rPr lang="ja-JP" altLang="en-US" dirty="0" smtClean="0">
                <a:solidFill>
                  <a:schemeClr val="accent3">
                    <a:lumMod val="50000"/>
                  </a:schemeClr>
                </a:solidFill>
              </a:rPr>
              <a:t>化学的構造をみると、分子毎に分布が異なる様子が見られました。</a:t>
            </a:r>
            <a:r>
              <a:rPr lang="en-AU" altLang="ja-JP" dirty="0" smtClean="0">
                <a:solidFill>
                  <a:schemeClr val="accent3">
                    <a:lumMod val="50000"/>
                  </a:schemeClr>
                </a:solidFill>
              </a:rPr>
              <a:t>)</a:t>
            </a:r>
            <a:endParaRPr lang="en-US" altLang="ja-JP" dirty="0" smtClean="0">
              <a:solidFill>
                <a:schemeClr val="accent3">
                  <a:lumMod val="50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u="sng" dirty="0" smtClean="0"/>
              <a:t>その結果、どの天体でも、</a:t>
            </a:r>
            <a:r>
              <a:rPr lang="en-US" altLang="ja-JP" u="sng" dirty="0" smtClean="0"/>
              <a:t>CB</a:t>
            </a:r>
            <a:r>
              <a:rPr lang="ja-JP" altLang="en-US" u="sng" dirty="0" smtClean="0"/>
              <a:t>前後での化学組成の劇的な変化が確認されました。</a:t>
            </a:r>
            <a:endParaRPr lang="en-US" altLang="ja-JP" u="sng"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u="sng" dirty="0" smtClean="0"/>
              <a:t>また、天体間で比べてみると、天体の化学的特徴によって、検出される分子が大きく異なることがわかります。</a:t>
            </a:r>
            <a:endParaRPr lang="en-US" altLang="ja-JP" u="sng"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こうした、円盤形成領域における化学組成の多様性とその変化は、その後の円盤進化における化学的な初期条件を決める、重要な現象であると考えられます。</a:t>
            </a:r>
            <a:endParaRPr lang="en-AU"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ja-JP"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さらにここで、</a:t>
            </a:r>
            <a:r>
              <a:rPr lang="en-US" altLang="ja-JP" dirty="0" smtClean="0"/>
              <a:t>3</a:t>
            </a:r>
            <a:r>
              <a:rPr lang="ja-JP" altLang="en-US" dirty="0" smtClean="0"/>
              <a:t>つのどのケースにおいても、硫黄関連分子の分布が特徴的である様子が見られます</a:t>
            </a:r>
            <a:r>
              <a:rPr lang="en-US" altLang="ja-JP"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すなわち、</a:t>
            </a:r>
            <a:r>
              <a:rPr lang="en-US" altLang="ja-JP" dirty="0" smtClean="0"/>
              <a:t>HC</a:t>
            </a:r>
            <a:r>
              <a:rPr lang="ja-JP" altLang="en-US" dirty="0" smtClean="0"/>
              <a:t>では</a:t>
            </a:r>
            <a:r>
              <a:rPr lang="en-US" altLang="ja-JP" dirty="0" smtClean="0"/>
              <a:t>OCS</a:t>
            </a:r>
            <a:r>
              <a:rPr lang="ja-JP" altLang="en-US" dirty="0" smtClean="0"/>
              <a:t>と</a:t>
            </a:r>
            <a:r>
              <a:rPr lang="en-US" altLang="ja-JP" dirty="0" smtClean="0"/>
              <a:t>H2CS</a:t>
            </a:r>
            <a:r>
              <a:rPr lang="ja-JP" altLang="en-US" dirty="0" smtClean="0"/>
              <a:t>が</a:t>
            </a:r>
            <a:r>
              <a:rPr lang="en-US" altLang="ja-JP" dirty="0" err="1" smtClean="0"/>
              <a:t>env</a:t>
            </a:r>
            <a:r>
              <a:rPr lang="en-US" altLang="ja-JP" dirty="0" smtClean="0"/>
              <a:t>.</a:t>
            </a:r>
            <a:r>
              <a:rPr lang="ja-JP" altLang="en-US" dirty="0" smtClean="0"/>
              <a:t>と円盤をそれぞれトレースし、他の</a:t>
            </a:r>
            <a:r>
              <a:rPr lang="en-US" altLang="ja-JP" dirty="0" smtClean="0"/>
              <a:t>2</a:t>
            </a:r>
            <a:r>
              <a:rPr lang="ja-JP" altLang="en-US" dirty="0" smtClean="0"/>
              <a:t>つのケースでは</a:t>
            </a:r>
            <a:r>
              <a:rPr lang="en-US" altLang="ja-JP" dirty="0" smtClean="0"/>
              <a:t>SO</a:t>
            </a:r>
            <a:r>
              <a:rPr lang="ja-JP" altLang="en-US" dirty="0" smtClean="0"/>
              <a:t>が</a:t>
            </a:r>
            <a:r>
              <a:rPr lang="en-US" altLang="ja-JP" dirty="0" smtClean="0"/>
              <a:t>CB</a:t>
            </a:r>
            <a:r>
              <a:rPr lang="ja-JP" altLang="en-US" dirty="0" smtClean="0"/>
              <a:t>の位置をハイライトしていて、物理構造を切り分けるのに有用です</a:t>
            </a:r>
            <a:r>
              <a:rPr lang="ja-JP" altLang="en-US" dirty="0" smtClean="0"/>
              <a:t>。</a:t>
            </a:r>
            <a:endParaRPr lang="en-US"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22</a:t>
            </a:fld>
            <a:endParaRPr kumimoji="1" lang="ja-JP" altLang="en-US"/>
          </a:p>
        </p:txBody>
      </p:sp>
    </p:spTree>
    <p:extLst>
      <p:ext uri="{BB962C8B-B14F-4D97-AF65-F5344CB8AC3E}">
        <p14:creationId xmlns:p14="http://schemas.microsoft.com/office/powerpoint/2010/main" val="10668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これまで、</a:t>
            </a:r>
            <a:r>
              <a:rPr lang="en-US" altLang="ja-JP" dirty="0" err="1" smtClean="0"/>
              <a:t>env</a:t>
            </a:r>
            <a:r>
              <a:rPr lang="en-US" altLang="ja-JP" dirty="0" smtClean="0"/>
              <a:t>.</a:t>
            </a:r>
            <a:r>
              <a:rPr lang="ja-JP" altLang="en-US" dirty="0" smtClean="0"/>
              <a:t>ガスの化学的多様性は、有機分子と不飽和炭素鎖分子を使って特徴付けられてきました。</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その多様性は、本研究で明らかになったように■、円盤形成領域まで持ち込まれていることがわかりました。</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加えて、硫黄関連分子についても、天体間での多様性と円盤形成領域での劇的な変化が見られました。</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■最近</a:t>
            </a:r>
            <a:r>
              <a:rPr lang="en-US" altLang="ja-JP" dirty="0" smtClean="0"/>
              <a:t>Rosetta mission</a:t>
            </a:r>
            <a:r>
              <a:rPr lang="ja-JP" altLang="en-US" dirty="0" smtClean="0"/>
              <a:t>によって、彗星の核でも、</a:t>
            </a:r>
            <a:r>
              <a:rPr lang="en-US" altLang="ja-JP" dirty="0" smtClean="0"/>
              <a:t>OCS</a:t>
            </a:r>
            <a:r>
              <a:rPr lang="ja-JP" altLang="en-US" dirty="0" smtClean="0"/>
              <a:t>や</a:t>
            </a:r>
            <a:r>
              <a:rPr lang="en-US" altLang="ja-JP" dirty="0" smtClean="0"/>
              <a:t>H2CS</a:t>
            </a:r>
            <a:r>
              <a:rPr lang="ja-JP" altLang="en-US" dirty="0" smtClean="0"/>
              <a:t>などが検出されています。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u="sng" dirty="0" smtClean="0"/>
              <a:t>このことから、今後は、円盤と惑星の形成に伴う硫黄化学の理解にも、注目されます。</a:t>
            </a:r>
            <a:endParaRPr lang="en-US" altLang="ja-JP" u="sng"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u="none" dirty="0" smtClean="0"/>
              <a:t>◯</a:t>
            </a:r>
            <a:endParaRPr lang="en-US" altLang="ja-JP" u="none"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altLang="ja-JP" u="none" dirty="0" smtClean="0">
                <a:solidFill>
                  <a:srgbClr val="4F6228"/>
                </a:solidFill>
              </a:rPr>
              <a:t>(</a:t>
            </a:r>
            <a:r>
              <a:rPr lang="ja-JP" altLang="en-US" u="none" dirty="0" smtClean="0">
                <a:solidFill>
                  <a:srgbClr val="4F6228"/>
                </a:solidFill>
              </a:rPr>
              <a:t>以上のように、</a:t>
            </a:r>
            <a:r>
              <a:rPr lang="en-US" altLang="ja-JP" u="none" dirty="0" smtClean="0">
                <a:solidFill>
                  <a:srgbClr val="4F6228"/>
                </a:solidFill>
              </a:rPr>
              <a:t>ALMA</a:t>
            </a:r>
            <a:r>
              <a:rPr lang="ja-JP" altLang="en-US" u="none" dirty="0" smtClean="0">
                <a:solidFill>
                  <a:srgbClr val="4F6228"/>
                </a:solidFill>
              </a:rPr>
              <a:t>の稼働以来、これまで不可能だった詳細な化学構造の観測がされるようになってきており、将来、星形成と惑星系形成研究の間を繋ぐ架け橋になることが期待されます。</a:t>
            </a:r>
            <a:r>
              <a:rPr lang="en-AU" altLang="ja-JP" u="none" dirty="0" smtClean="0">
                <a:solidFill>
                  <a:srgbClr val="4F6228"/>
                </a:solidFill>
              </a:rPr>
              <a:t>)</a:t>
            </a:r>
            <a:endParaRPr lang="en-US" altLang="ja-JP" u="none" dirty="0" smtClean="0">
              <a:solidFill>
                <a:srgbClr val="4F6228"/>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以上です。ありがとうございました。</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スライド番号プレースホルダー 3"/>
          <p:cNvSpPr>
            <a:spLocks noGrp="1"/>
          </p:cNvSpPr>
          <p:nvPr>
            <p:ph type="sldNum" sz="quarter" idx="10"/>
          </p:nvPr>
        </p:nvSpPr>
        <p:spPr/>
        <p:txBody>
          <a:bodyPr/>
          <a:lstStyle/>
          <a:p>
            <a:fld id="{F196A0C0-A61C-A749-8DAA-5F83658397CD}" type="slidenum">
              <a:rPr kumimoji="1" lang="ja-JP" altLang="en-US" smtClean="0"/>
              <a:pPr/>
              <a:t>23</a:t>
            </a:fld>
            <a:endParaRPr kumimoji="1" lang="ja-JP" altLang="en-US"/>
          </a:p>
        </p:txBody>
      </p:sp>
    </p:spTree>
    <p:extLst>
      <p:ext uri="{BB962C8B-B14F-4D97-AF65-F5344CB8AC3E}">
        <p14:creationId xmlns:p14="http://schemas.microsoft.com/office/powerpoint/2010/main" val="534290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特に特徴的な例としては、この</a:t>
            </a:r>
            <a:r>
              <a:rPr lang="en-US" altLang="ja-JP" dirty="0" smtClean="0"/>
              <a:t>2</a:t>
            </a:r>
            <a:r>
              <a:rPr lang="ja-JP" altLang="en-US" dirty="0" smtClean="0"/>
              <a:t>つが報告されています</a:t>
            </a:r>
            <a:r>
              <a:rPr lang="en-US" altLang="ja-JP" dirty="0" smtClean="0"/>
              <a:t>: </a:t>
            </a:r>
          </a:p>
          <a:p>
            <a:r>
              <a:rPr lang="en-US" altLang="ja-JP" dirty="0" smtClean="0"/>
              <a:t>CCH</a:t>
            </a:r>
            <a:r>
              <a:rPr lang="ja-JP" altLang="en-US" dirty="0" smtClean="0"/>
              <a:t>などの不飽和な炭素鎖分子を多く含む</a:t>
            </a:r>
            <a:r>
              <a:rPr lang="en-US" altLang="ja-JP" dirty="0" smtClean="0"/>
              <a:t>WCCC</a:t>
            </a:r>
            <a:r>
              <a:rPr lang="ja-JP" altLang="en-US" dirty="0" smtClean="0"/>
              <a:t>天体と、メタノールなどの飽和有機分子を多く含む</a:t>
            </a:r>
            <a:r>
              <a:rPr lang="en-US" altLang="ja-JP" dirty="0" smtClean="0"/>
              <a:t>HC</a:t>
            </a:r>
            <a:r>
              <a:rPr lang="ja-JP" altLang="en-US" dirty="0" smtClean="0"/>
              <a:t>天体です。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これは</a:t>
            </a:r>
            <a:r>
              <a:rPr lang="en-US" altLang="ja-JP" dirty="0" smtClean="0"/>
              <a:t>single-dish</a:t>
            </a:r>
            <a:r>
              <a:rPr lang="ja-JP" altLang="en-US" dirty="0" smtClean="0"/>
              <a:t>によるスペクトルですが、</a:t>
            </a:r>
            <a:r>
              <a:rPr lang="en-AU" altLang="ja-JP" dirty="0" smtClean="0"/>
              <a:t>WCCC</a:t>
            </a:r>
            <a:r>
              <a:rPr lang="ja-JP" altLang="en-US" dirty="0" smtClean="0"/>
              <a:t>天体では、</a:t>
            </a:r>
            <a:r>
              <a:rPr lang="en-US" altLang="ja-JP" dirty="0" smtClean="0"/>
              <a:t>C4H</a:t>
            </a:r>
            <a:r>
              <a:rPr lang="ja-JP" altLang="en-US" dirty="0" smtClean="0"/>
              <a:t>や、</a:t>
            </a:r>
            <a:r>
              <a:rPr lang="en-US" altLang="ja-JP" dirty="0" smtClean="0"/>
              <a:t>C3H</a:t>
            </a:r>
            <a:r>
              <a:rPr lang="ja-JP" altLang="en-US" dirty="0" smtClean="0"/>
              <a:t>、</a:t>
            </a:r>
            <a:r>
              <a:rPr lang="en-US" altLang="ja-JP" dirty="0" smtClean="0"/>
              <a:t>C4H2</a:t>
            </a:r>
            <a:r>
              <a:rPr lang="ja-JP" altLang="en-US" dirty="0" smtClean="0"/>
              <a:t>などの不飽和炭素鎖分子が豊富にみられます。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一方</a:t>
            </a:r>
            <a:r>
              <a:rPr lang="en-AU" altLang="ja-JP" dirty="0" smtClean="0"/>
              <a:t>HC</a:t>
            </a:r>
            <a:r>
              <a:rPr lang="ja-JP" altLang="en-US" dirty="0" smtClean="0"/>
              <a:t>天体では、</a:t>
            </a:r>
            <a:r>
              <a:rPr lang="en-US" altLang="ja-JP" dirty="0" smtClean="0"/>
              <a:t>CH3OH</a:t>
            </a:r>
            <a:r>
              <a:rPr lang="ja-JP" altLang="en-US" dirty="0" smtClean="0"/>
              <a:t>の他にも、より複雑な</a:t>
            </a:r>
            <a:r>
              <a:rPr lang="en-US" altLang="ja-JP" dirty="0" err="1" smtClean="0"/>
              <a:t>acetoaldehyde</a:t>
            </a:r>
            <a:r>
              <a:rPr lang="en-US" altLang="ja-JP" dirty="0" smtClean="0"/>
              <a:t>, </a:t>
            </a:r>
            <a:r>
              <a:rPr lang="en-US" altLang="ja-JP" dirty="0" err="1" smtClean="0"/>
              <a:t>methylformate</a:t>
            </a:r>
            <a:r>
              <a:rPr lang="ja-JP" altLang="en-US" dirty="0" smtClean="0"/>
              <a:t>なども見られます。</a:t>
            </a:r>
            <a:endParaRPr lang="en-US" altLang="ja-JP" dirty="0" smtClean="0"/>
          </a:p>
          <a:p>
            <a:r>
              <a:rPr lang="ja-JP" altLang="en-US" dirty="0" smtClean="0"/>
              <a:t>これらの分子輝線は、こちらの</a:t>
            </a:r>
            <a:r>
              <a:rPr lang="en-US" altLang="ja-JP" dirty="0" smtClean="0"/>
              <a:t>WCCC</a:t>
            </a:r>
            <a:r>
              <a:rPr lang="ja-JP" altLang="en-US" dirty="0" smtClean="0"/>
              <a:t>天体には見られません。</a:t>
            </a:r>
            <a:endParaRPr lang="en-AU" altLang="ja-JP" dirty="0" smtClean="0"/>
          </a:p>
          <a:p>
            <a:r>
              <a:rPr lang="ja-JP" altLang="en-US" dirty="0" smtClean="0"/>
              <a:t>このように、若い低質量原始星天体では、数千</a:t>
            </a:r>
            <a:r>
              <a:rPr lang="en-AU" altLang="ja-JP" dirty="0" smtClean="0"/>
              <a:t>au</a:t>
            </a:r>
            <a:r>
              <a:rPr lang="ja-JP" altLang="en-US" dirty="0" smtClean="0"/>
              <a:t>スケールで、化学的な多様性があることが、スペクトルからわかります。</a:t>
            </a:r>
            <a:endParaRPr lang="en-AU" altLang="ja-JP" dirty="0" smtClean="0"/>
          </a:p>
          <a:p>
            <a:r>
              <a:rPr lang="ja-JP" altLang="en-US" dirty="0" smtClean="0"/>
              <a:t>我々のグループでは、こうした化学組成の特徴が、「どのように円盤形成領域に持ち込まれているのか」を探るべく、</a:t>
            </a:r>
            <a:endParaRPr lang="en-US" altLang="ja-JP" dirty="0" smtClean="0"/>
          </a:p>
          <a:p>
            <a:r>
              <a:rPr lang="ja-JP" altLang="en-US" dirty="0" smtClean="0"/>
              <a:t>■</a:t>
            </a:r>
            <a:r>
              <a:rPr lang="en-US" altLang="ja-JP" u="sng" dirty="0" smtClean="0"/>
              <a:t>3</a:t>
            </a:r>
            <a:r>
              <a:rPr lang="ja-JP" altLang="en-US" u="sng" dirty="0" smtClean="0"/>
              <a:t>種類の異なる化学的特徴をもつ天体について、</a:t>
            </a:r>
            <a:r>
              <a:rPr lang="en-US" altLang="ja-JP" u="sng" dirty="0" smtClean="0"/>
              <a:t>ALMA</a:t>
            </a:r>
            <a:r>
              <a:rPr lang="ja-JP" altLang="en-US" u="sng" dirty="0" smtClean="0"/>
              <a:t>による</a:t>
            </a:r>
            <a:r>
              <a:rPr lang="en-US" altLang="ja-JP" u="sng" dirty="0" smtClean="0"/>
              <a:t>100au</a:t>
            </a:r>
            <a:r>
              <a:rPr lang="ja-JP" altLang="en-US" u="sng" dirty="0" smtClean="0"/>
              <a:t>スケールでの観測を行いました。</a:t>
            </a:r>
            <a:endParaRPr lang="en-US" altLang="ja-JP" u="sng" dirty="0" smtClean="0"/>
          </a:p>
          <a:p>
            <a:r>
              <a:rPr lang="ja-JP" altLang="en-US" dirty="0" smtClean="0"/>
              <a:t>まず、</a:t>
            </a:r>
            <a:r>
              <a:rPr lang="en-US" altLang="ja-JP" dirty="0" smtClean="0"/>
              <a:t>1</a:t>
            </a:r>
            <a:r>
              <a:rPr lang="ja-JP" altLang="en-US" dirty="0" smtClean="0"/>
              <a:t>つ目として、■この</a:t>
            </a:r>
            <a:r>
              <a:rPr lang="en-US" altLang="ja-JP" dirty="0" smtClean="0"/>
              <a:t> (L1527) WCCC</a:t>
            </a:r>
            <a:r>
              <a:rPr lang="ja-JP" altLang="en-US" dirty="0" smtClean="0"/>
              <a:t>天体についてお話しします。</a:t>
            </a:r>
            <a:endParaRPr lang="en-US" altLang="ja-JP" dirty="0" smtClean="0"/>
          </a:p>
          <a:p>
            <a:endParaRPr lang="en-AU" altLang="ja-JP" dirty="0" smtClean="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2</a:t>
            </a:fld>
            <a:endParaRPr kumimoji="1" lang="ja-JP" altLang="en-US"/>
          </a:p>
        </p:txBody>
      </p:sp>
    </p:spTree>
    <p:extLst>
      <p:ext uri="{BB962C8B-B14F-4D97-AF65-F5344CB8AC3E}">
        <p14:creationId xmlns:p14="http://schemas.microsoft.com/office/powerpoint/2010/main" val="3059936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en-US" dirty="0" smtClean="0"/>
              <a:t>L1527</a:t>
            </a:r>
            <a:r>
              <a:rPr kumimoji="1" lang="ja-JP" altLang="en-US" dirty="0" smtClean="0"/>
              <a:t>は、おうし座にある</a:t>
            </a:r>
            <a:r>
              <a:rPr kumimoji="1" lang="en-US" altLang="ja-JP" dirty="0" smtClean="0"/>
              <a:t>WCCC</a:t>
            </a:r>
            <a:r>
              <a:rPr kumimoji="1" lang="ja-JP" altLang="en-US" dirty="0" smtClean="0"/>
              <a:t>天体です。</a:t>
            </a:r>
            <a:endParaRPr kumimoji="1" lang="en-US" altLang="ja-JP" dirty="0" smtClean="0"/>
          </a:p>
          <a:p>
            <a:r>
              <a:rPr kumimoji="1" lang="ja-JP" altLang="en-US" dirty="0" smtClean="0"/>
              <a:t>この図のカラーは</a:t>
            </a:r>
            <a:r>
              <a:rPr kumimoji="1" lang="en-US" altLang="ja-JP" dirty="0" smtClean="0"/>
              <a:t>c-C3H2</a:t>
            </a:r>
            <a:r>
              <a:rPr kumimoji="1" lang="ja-JP" altLang="en-US" dirty="0" smtClean="0"/>
              <a:t>で、中心の原始星の位置から、南北に伸びる</a:t>
            </a:r>
            <a:r>
              <a:rPr kumimoji="1" lang="en-US" altLang="ja-JP" dirty="0" smtClean="0"/>
              <a:t>flat</a:t>
            </a:r>
            <a:r>
              <a:rPr kumimoji="1" lang="ja-JP" altLang="en-US" dirty="0" smtClean="0"/>
              <a:t>な</a:t>
            </a:r>
            <a:r>
              <a:rPr kumimoji="1" lang="en-US" altLang="ja-JP" dirty="0" err="1" smtClean="0"/>
              <a:t>env</a:t>
            </a:r>
            <a:r>
              <a:rPr kumimoji="1" lang="ja-JP" altLang="en-US" dirty="0" smtClean="0"/>
              <a:t>ガスが捉えられています。</a:t>
            </a:r>
            <a:endParaRPr kumimoji="1" lang="en-US" altLang="ja-JP" dirty="0" smtClean="0"/>
          </a:p>
          <a:p>
            <a:r>
              <a:rPr kumimoji="1" lang="ja-JP" altLang="en-US" dirty="0" smtClean="0"/>
              <a:t>この天体は、このように</a:t>
            </a:r>
            <a:r>
              <a:rPr kumimoji="1" lang="en-US" altLang="ja-JP" dirty="0" smtClean="0"/>
              <a:t>edge-on</a:t>
            </a:r>
            <a:r>
              <a:rPr kumimoji="1" lang="ja-JP" altLang="en-US" dirty="0" smtClean="0"/>
              <a:t>の向きをしています。</a:t>
            </a:r>
            <a:endParaRPr kumimoji="1" lang="en-US" altLang="ja-JP" dirty="0" smtClean="0"/>
          </a:p>
          <a:p>
            <a:r>
              <a:rPr kumimoji="1" lang="ja-JP" altLang="en-US" dirty="0" smtClean="0"/>
              <a:t>この</a:t>
            </a:r>
            <a:r>
              <a:rPr kumimoji="1" lang="en-US" altLang="ja-JP" dirty="0" err="1" smtClean="0"/>
              <a:t>env</a:t>
            </a:r>
            <a:r>
              <a:rPr kumimoji="1" lang="en-US" altLang="ja-JP" dirty="0" smtClean="0"/>
              <a:t>.</a:t>
            </a:r>
            <a:r>
              <a:rPr kumimoji="1" lang="ja-JP" altLang="en-US" dirty="0" smtClean="0"/>
              <a:t>の伸びる方向に沿った位置での</a:t>
            </a:r>
            <a:r>
              <a:rPr kumimoji="1" lang="en-US" altLang="ja-JP" dirty="0" smtClean="0"/>
              <a:t>position-velocity</a:t>
            </a:r>
            <a:r>
              <a:rPr kumimoji="1" lang="ja-JP" altLang="en-US" dirty="0" smtClean="0"/>
              <a:t>図は、このようになります。</a:t>
            </a:r>
            <a:endParaRPr kumimoji="1" lang="en-US" altLang="ja-JP" dirty="0" smtClean="0"/>
          </a:p>
          <a:p>
            <a:r>
              <a:rPr kumimoji="1" lang="ja-JP" altLang="en-US" dirty="0" smtClean="0"/>
              <a:t>縦軸が位置で、横軸が速度です。</a:t>
            </a:r>
            <a:endParaRPr kumimoji="1" lang="en-US" altLang="ja-JP" dirty="0" smtClean="0"/>
          </a:p>
          <a:p>
            <a:r>
              <a:rPr kumimoji="1" lang="ja-JP" altLang="en-US" dirty="0" smtClean="0"/>
              <a:t>この原始星の位置に向かって</a:t>
            </a:r>
            <a:r>
              <a:rPr lang="en-US" altLang="ja-JP" dirty="0" smtClean="0"/>
              <a:t>■</a:t>
            </a:r>
            <a:r>
              <a:rPr kumimoji="1" lang="ja-JP" altLang="en-US" dirty="0" smtClean="0"/>
              <a:t>、ガスが</a:t>
            </a:r>
            <a:r>
              <a:rPr kumimoji="1" lang="en-US" altLang="ja-JP" dirty="0" smtClean="0"/>
              <a:t>spin-up</a:t>
            </a:r>
            <a:r>
              <a:rPr kumimoji="1" lang="ja-JP" altLang="en-US" dirty="0" smtClean="0"/>
              <a:t>していく様子が見られます。</a:t>
            </a:r>
            <a:endParaRPr kumimoji="1" lang="en-US" altLang="ja-JP" dirty="0" smtClean="0"/>
          </a:p>
          <a:p>
            <a:r>
              <a:rPr kumimoji="1" lang="ja-JP" altLang="en-US" dirty="0" smtClean="0"/>
              <a:t>しかし、原始星から</a:t>
            </a:r>
            <a:r>
              <a:rPr kumimoji="1" lang="en-US" altLang="ja-JP" dirty="0" smtClean="0"/>
              <a:t>100 au</a:t>
            </a:r>
            <a:r>
              <a:rPr kumimoji="1" lang="ja-JP" altLang="en-US" dirty="0" smtClean="0"/>
              <a:t>の位置で、</a:t>
            </a:r>
            <a:r>
              <a:rPr kumimoji="1" lang="en-US" altLang="ja-JP" dirty="0" smtClean="0"/>
              <a:t>spin-up</a:t>
            </a:r>
            <a:r>
              <a:rPr kumimoji="1" lang="ja-JP" altLang="en-US" dirty="0" smtClean="0"/>
              <a:t>は止まっています。</a:t>
            </a:r>
            <a:endParaRPr kumimoji="1" lang="en-US" altLang="ja-JP" dirty="0" smtClean="0"/>
          </a:p>
          <a:p>
            <a:r>
              <a:rPr kumimoji="1" lang="ja-JP" altLang="en-US" dirty="0" smtClean="0"/>
              <a:t>また、</a:t>
            </a:r>
            <a:r>
              <a:rPr lang="en-US" altLang="ja-JP" dirty="0" smtClean="0"/>
              <a:t>■</a:t>
            </a:r>
            <a:r>
              <a:rPr kumimoji="1" lang="ja-JP" altLang="en-US" dirty="0" smtClean="0"/>
              <a:t>この辺りでは、この回転とは逆向きの速度成分も見られます。</a:t>
            </a:r>
            <a:endParaRPr kumimoji="1" lang="en-US" altLang="ja-JP" dirty="0" smtClean="0"/>
          </a:p>
          <a:p>
            <a:r>
              <a:rPr kumimoji="1" lang="ja-JP" altLang="en-US" u="sng" dirty="0" smtClean="0"/>
              <a:t>我々は、この速度構造が、回転しながら落下するガス円盤のモデルで解釈されることを報告しました。</a:t>
            </a:r>
            <a:endParaRPr kumimoji="1" lang="en-US" altLang="ja-JP" u="sng"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196A0C0-A61C-A749-8DAA-5F83658397CD}" type="slidenum">
              <a:rPr kumimoji="1" lang="ja-JP" altLang="en-US" smtClean="0"/>
              <a:t>3</a:t>
            </a:fld>
            <a:endParaRPr kumimoji="1" lang="ja-JP" altLang="en-US"/>
          </a:p>
        </p:txBody>
      </p:sp>
    </p:spTree>
    <p:extLst>
      <p:ext uri="{BB962C8B-B14F-4D97-AF65-F5344CB8AC3E}">
        <p14:creationId xmlns:p14="http://schemas.microsoft.com/office/powerpoint/2010/main" val="1877443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弾道軌道に従うガスの運動を考えると、ガスは、中心星の重力を受けて、このように、回転しながら落下します。</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このとき、エネルギーと角運動量の保存の為、</a:t>
            </a:r>
            <a:r>
              <a:rPr lang="en-US" altLang="ja-JP" dirty="0" smtClean="0"/>
              <a:t>■</a:t>
            </a:r>
            <a:r>
              <a:rPr kumimoji="1" lang="ja-JP" altLang="en-US" dirty="0" smtClean="0"/>
              <a:t>ガスは近日点から内側へは、落ち込むことができません。</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そのためこのモデルでは、このように</a:t>
            </a:r>
            <a:r>
              <a:rPr lang="en-US" altLang="ja-JP" dirty="0" smtClean="0"/>
              <a:t>■</a:t>
            </a:r>
            <a:r>
              <a:rPr lang="ja-JP" altLang="en-US" dirty="0" smtClean="0"/>
              <a:t>、ガスの分布に穴があります。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この位置を、</a:t>
            </a:r>
            <a:r>
              <a:rPr lang="en-US" altLang="ja-JP" dirty="0" smtClean="0"/>
              <a:t>■</a:t>
            </a:r>
            <a:r>
              <a:rPr kumimoji="1" lang="ja-JP" altLang="en-US" dirty="0" smtClean="0"/>
              <a:t>「遠心力バリア」と呼びます。</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ja-JP" dirty="0" smtClean="0"/>
              <a:t>■</a:t>
            </a:r>
            <a:r>
              <a:rPr lang="ja-JP" altLang="en-US" dirty="0" smtClean="0"/>
              <a:t>このモデルは、原始星の付近の数</a:t>
            </a:r>
            <a:r>
              <a:rPr lang="en-US" altLang="ja-JP" dirty="0" smtClean="0"/>
              <a:t>100 au</a:t>
            </a:r>
            <a:r>
              <a:rPr lang="ja-JP" altLang="en-US" dirty="0" smtClean="0"/>
              <a:t>の範囲を対象にしています。</a:t>
            </a:r>
            <a:endParaRPr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原始星周りのケプラー円盤成分は含まれていません</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196A0C0-A61C-A749-8DAA-5F83658397CD}" type="slidenum">
              <a:rPr kumimoji="1" lang="ja-JP" altLang="en-US" smtClean="0"/>
              <a:pPr/>
              <a:t>4</a:t>
            </a:fld>
            <a:endParaRPr kumimoji="1" lang="ja-JP" altLang="en-US"/>
          </a:p>
        </p:txBody>
      </p:sp>
    </p:spTree>
    <p:extLst>
      <p:ext uri="{BB962C8B-B14F-4D97-AF65-F5344CB8AC3E}">
        <p14:creationId xmlns:p14="http://schemas.microsoft.com/office/powerpoint/2010/main" val="101896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defRPr/>
            </a:pPr>
            <a:r>
              <a:rPr kumimoji="1" lang="ja-JP" altLang="en-US" dirty="0" smtClean="0"/>
              <a:t>このモデルを使って、</a:t>
            </a:r>
            <a:r>
              <a:rPr kumimoji="1" lang="en-AU" altLang="ja-JP" dirty="0" smtClean="0"/>
              <a:t>L1527</a:t>
            </a:r>
            <a:r>
              <a:rPr lang="ja-JP" altLang="en-US" dirty="0" smtClean="0"/>
              <a:t>の</a:t>
            </a:r>
            <a:r>
              <a:rPr lang="en-US" altLang="en-US" dirty="0" smtClean="0"/>
              <a:t>CCH</a:t>
            </a:r>
            <a:r>
              <a:rPr lang="ja-JP" altLang="en-US" dirty="0" smtClean="0"/>
              <a:t>や</a:t>
            </a:r>
            <a:r>
              <a:rPr lang="en-AU" altLang="ja-JP" dirty="0" smtClean="0"/>
              <a:t>c-C3H2</a:t>
            </a:r>
            <a:r>
              <a:rPr lang="ja-JP" altLang="en-US" dirty="0" smtClean="0"/>
              <a:t>の速度構造は、</a:t>
            </a:r>
            <a:r>
              <a:rPr lang="en-US" altLang="ja-JP" dirty="0" smtClean="0"/>
              <a:t>■</a:t>
            </a:r>
            <a:r>
              <a:rPr lang="ja-JP" altLang="en-US" dirty="0" smtClean="0"/>
              <a:t>このように非常によく再現されました。</a:t>
            </a:r>
            <a:endParaRPr lang="en-US" altLang="ja-JP" dirty="0" smtClean="0"/>
          </a:p>
          <a:p>
            <a:pPr>
              <a:defRPr/>
            </a:pPr>
            <a:r>
              <a:rPr kumimoji="1" lang="ja-JP" altLang="en-US" dirty="0" smtClean="0"/>
              <a:t>この位置が</a:t>
            </a:r>
            <a:r>
              <a:rPr kumimoji="1" lang="en-US" altLang="ja-JP" dirty="0" smtClean="0"/>
              <a:t>CB</a:t>
            </a:r>
            <a:r>
              <a:rPr kumimoji="1" lang="ja-JP" altLang="en-US" dirty="0" smtClean="0"/>
              <a:t>で、ここで回転が最も速くなっていることがわかります。</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dirty="0" smtClean="0"/>
              <a:t>一方</a:t>
            </a:r>
            <a:r>
              <a:rPr lang="en-AU" altLang="ja-JP" dirty="0" smtClean="0"/>
              <a:t>SO</a:t>
            </a:r>
            <a:r>
              <a:rPr lang="ja-JP" altLang="en-US" dirty="0" smtClean="0"/>
              <a:t>の速度構造を見てみると</a:t>
            </a:r>
            <a:r>
              <a:rPr lang="en-US" altLang="ja-JP" dirty="0" smtClean="0"/>
              <a:t>■</a:t>
            </a:r>
            <a:r>
              <a:rPr kumimoji="1" lang="ja-JP" altLang="en-US" dirty="0" smtClean="0"/>
              <a:t>、この</a:t>
            </a:r>
            <a:r>
              <a:rPr kumimoji="1" lang="en-US" altLang="ja-JP" dirty="0" smtClean="0"/>
              <a:t>CB</a:t>
            </a:r>
            <a:r>
              <a:rPr kumimoji="1" lang="ja-JP" altLang="en-US" dirty="0" smtClean="0"/>
              <a:t>の位置に集中して分布していることがわかりました。</a:t>
            </a:r>
            <a:endParaRPr kumimoji="1" lang="en-AU"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dirty="0" smtClean="0"/>
          </a:p>
        </p:txBody>
      </p:sp>
      <p:sp>
        <p:nvSpPr>
          <p:cNvPr id="4" name="スライド番号プレースホルダー 3"/>
          <p:cNvSpPr>
            <a:spLocks noGrp="1"/>
          </p:cNvSpPr>
          <p:nvPr>
            <p:ph type="sldNum" sz="quarter" idx="10"/>
          </p:nvPr>
        </p:nvSpPr>
        <p:spPr/>
        <p:txBody>
          <a:bodyPr/>
          <a:lstStyle/>
          <a:p>
            <a:fld id="{F196A0C0-A61C-A749-8DAA-5F83658397CD}" type="slidenum">
              <a:rPr kumimoji="1" lang="ja-JP" altLang="en-US" smtClean="0"/>
              <a:pPr/>
              <a:t>5</a:t>
            </a:fld>
            <a:endParaRPr kumimoji="1" lang="ja-JP" altLang="en-US"/>
          </a:p>
        </p:txBody>
      </p:sp>
    </p:spTree>
    <p:extLst>
      <p:ext uri="{BB962C8B-B14F-4D97-AF65-F5344CB8AC3E}">
        <p14:creationId xmlns:p14="http://schemas.microsoft.com/office/powerpoint/2010/main" val="2469394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ltLang="ja-JP" dirty="0" smtClean="0"/>
              <a:t>2</a:t>
            </a:r>
            <a:r>
              <a:rPr lang="ja-JP" altLang="en-US" dirty="0" smtClean="0"/>
              <a:t>つ目の天体は、この天体です。</a:t>
            </a:r>
            <a:endParaRPr lang="en-US" dirty="0"/>
          </a:p>
        </p:txBody>
      </p:sp>
      <p:sp>
        <p:nvSpPr>
          <p:cNvPr id="4" name="Slide Number Placeholder 3"/>
          <p:cNvSpPr>
            <a:spLocks noGrp="1"/>
          </p:cNvSpPr>
          <p:nvPr>
            <p:ph type="sldNum" sz="quarter" idx="10"/>
          </p:nvPr>
        </p:nvSpPr>
        <p:spPr/>
        <p:txBody>
          <a:bodyPr/>
          <a:lstStyle/>
          <a:p>
            <a:fld id="{F196A0C0-A61C-A749-8DAA-5F83658397CD}" type="slidenum">
              <a:rPr kumimoji="1" lang="ja-JP" altLang="en-US" smtClean="0"/>
              <a:pPr/>
              <a:t>6</a:t>
            </a:fld>
            <a:endParaRPr kumimoji="1" lang="ja-JP" altLang="en-US"/>
          </a:p>
        </p:txBody>
      </p:sp>
    </p:spTree>
    <p:extLst>
      <p:ext uri="{BB962C8B-B14F-4D97-AF65-F5344CB8AC3E}">
        <p14:creationId xmlns:p14="http://schemas.microsoft.com/office/powerpoint/2010/main" val="3059936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u="sng" dirty="0" smtClean="0"/>
              <a:t>IRAS 16293-2422</a:t>
            </a:r>
            <a:r>
              <a:rPr lang="ja-JP" altLang="en-US" u="sng" dirty="0" smtClean="0"/>
              <a:t>は、へびつかい座にある低質量原始星で、複雑な飽和有機分子、すなわち</a:t>
            </a:r>
            <a:r>
              <a:rPr lang="en-AU" altLang="ja-JP" u="sng" dirty="0" smtClean="0"/>
              <a:t>COMs</a:t>
            </a:r>
            <a:r>
              <a:rPr lang="ja-JP" altLang="en-US" u="sng" dirty="0" smtClean="0"/>
              <a:t>に富む最も有名な</a:t>
            </a:r>
            <a:r>
              <a:rPr lang="en-US" altLang="ja-JP" u="sng" dirty="0" smtClean="0"/>
              <a:t>HC</a:t>
            </a:r>
            <a:r>
              <a:rPr lang="ja-JP" altLang="en-US" u="sng" dirty="0" smtClean="0"/>
              <a:t>天体です。</a:t>
            </a:r>
            <a:endParaRPr lang="en-US" altLang="ja-JP" u="sng" dirty="0" smtClean="0"/>
          </a:p>
          <a:p>
            <a:r>
              <a:rPr lang="ja-JP" altLang="en-US" dirty="0" smtClean="0"/>
              <a:t>この図の等高線は連続波のマップ、カラーは</a:t>
            </a:r>
            <a:r>
              <a:rPr lang="en-US" altLang="ja-JP" dirty="0" smtClean="0"/>
              <a:t>OCS</a:t>
            </a:r>
            <a:r>
              <a:rPr lang="ja-JP" altLang="en-US" dirty="0" smtClean="0"/>
              <a:t>の積分強度図です。</a:t>
            </a:r>
            <a:endParaRPr lang="en-US" altLang="ja-JP" dirty="0" smtClean="0"/>
          </a:p>
          <a:p>
            <a:r>
              <a:rPr lang="ja-JP" altLang="en-US" dirty="0" smtClean="0"/>
              <a:t>このように、この天体は、</a:t>
            </a:r>
            <a:r>
              <a:rPr lang="en-US" altLang="ja-JP" dirty="0" smtClean="0"/>
              <a:t>Source A</a:t>
            </a:r>
            <a:r>
              <a:rPr lang="ja-JP" altLang="en-US" dirty="0" smtClean="0"/>
              <a:t>と</a:t>
            </a:r>
            <a:r>
              <a:rPr lang="en-US" altLang="ja-JP" dirty="0" smtClean="0"/>
              <a:t>B</a:t>
            </a:r>
            <a:r>
              <a:rPr lang="ja-JP" altLang="en-US" dirty="0" smtClean="0"/>
              <a:t>から成る</a:t>
            </a:r>
            <a:r>
              <a:rPr lang="en-US" altLang="ja-JP" dirty="0" smtClean="0"/>
              <a:t>binary</a:t>
            </a:r>
            <a:r>
              <a:rPr lang="ja-JP" altLang="en-US" dirty="0" smtClean="0"/>
              <a:t>です。</a:t>
            </a:r>
            <a:endParaRPr lang="en-AU" altLang="ja-JP" dirty="0" smtClean="0"/>
          </a:p>
          <a:p>
            <a:r>
              <a:rPr lang="ja-JP" altLang="en-US" dirty="0" smtClean="0"/>
              <a:t>この</a:t>
            </a:r>
            <a:r>
              <a:rPr lang="en-US" altLang="ja-JP" dirty="0" smtClean="0"/>
              <a:t>Source A</a:t>
            </a:r>
            <a:r>
              <a:rPr lang="ja-JP" altLang="en-US" dirty="0" smtClean="0"/>
              <a:t>について、ガスの回転運動が報告されています。</a:t>
            </a:r>
            <a:endParaRPr lang="en-AU" altLang="ja-JP" dirty="0" smtClean="0"/>
          </a:p>
          <a:p>
            <a:r>
              <a:rPr lang="ja-JP" altLang="en-US" dirty="0" smtClean="0"/>
              <a:t>この速度構造を詳しく調べるため、</a:t>
            </a:r>
            <a:r>
              <a:rPr lang="en-US" altLang="ja-JP" dirty="0" smtClean="0"/>
              <a:t>■</a:t>
            </a:r>
            <a:r>
              <a:rPr lang="en-US" altLang="ja-JP" dirty="0" err="1" smtClean="0"/>
              <a:t>env</a:t>
            </a:r>
            <a:r>
              <a:rPr lang="ja-JP" altLang="en-US" dirty="0" smtClean="0"/>
              <a:t>の伸びる方向と、それと直交した方向の</a:t>
            </a:r>
            <a:r>
              <a:rPr lang="en-US" altLang="ja-JP" dirty="0" smtClean="0"/>
              <a:t>PV</a:t>
            </a:r>
            <a:r>
              <a:rPr lang="ja-JP" altLang="en-US" dirty="0" smtClean="0"/>
              <a:t>図を見ると、</a:t>
            </a:r>
            <a:r>
              <a:rPr lang="en-US" altLang="ja-JP" dirty="0" smtClean="0"/>
              <a:t>…</a:t>
            </a:r>
          </a:p>
          <a:p>
            <a:endParaRPr lang="en-US" altLang="ja-JP" dirty="0" smtClean="0"/>
          </a:p>
        </p:txBody>
      </p:sp>
      <p:sp>
        <p:nvSpPr>
          <p:cNvPr id="4" name="スライド番号プレースホルダー 3"/>
          <p:cNvSpPr>
            <a:spLocks noGrp="1"/>
          </p:cNvSpPr>
          <p:nvPr>
            <p:ph type="sldNum" sz="quarter" idx="10"/>
          </p:nvPr>
        </p:nvSpPr>
        <p:spPr/>
        <p:txBody>
          <a:bodyPr/>
          <a:lstStyle/>
          <a:p>
            <a:fld id="{F196A0C0-A61C-A749-8DAA-5F83658397CD}" type="slidenum">
              <a:rPr kumimoji="1" lang="ja-JP" altLang="en-US" smtClean="0"/>
              <a:pPr/>
              <a:t>7</a:t>
            </a:fld>
            <a:endParaRPr kumimoji="1" lang="ja-JP" altLang="en-US"/>
          </a:p>
        </p:txBody>
      </p:sp>
    </p:spTree>
    <p:extLst>
      <p:ext uri="{BB962C8B-B14F-4D97-AF65-F5344CB8AC3E}">
        <p14:creationId xmlns:p14="http://schemas.microsoft.com/office/powerpoint/2010/main" val="2866108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このようになりました。</a:t>
            </a:r>
            <a:endParaRPr kumimoji="1" lang="en-US" altLang="ja-JP" dirty="0" smtClean="0"/>
          </a:p>
          <a:p>
            <a:r>
              <a:rPr kumimoji="1" lang="ja-JP" altLang="en-US" dirty="0" smtClean="0"/>
              <a:t>横軸が、</a:t>
            </a:r>
            <a:r>
              <a:rPr kumimoji="1" lang="en-US" altLang="ja-JP" dirty="0" err="1" smtClean="0"/>
              <a:t>env</a:t>
            </a:r>
            <a:r>
              <a:rPr kumimoji="1" lang="ja-JP" altLang="en-US" dirty="0" smtClean="0"/>
              <a:t>の伸びる方向と、それと直交する方向です。</a:t>
            </a:r>
            <a:endParaRPr kumimoji="1" lang="en-US" altLang="ja-JP" dirty="0" smtClean="0"/>
          </a:p>
          <a:p>
            <a:r>
              <a:rPr kumimoji="1" lang="ja-JP" altLang="en-US" dirty="0" smtClean="0"/>
              <a:t>縦軸が速度で、この点線が天体の速度です。</a:t>
            </a:r>
            <a:endParaRPr kumimoji="1" lang="en-US" altLang="ja-JP" dirty="0" smtClean="0"/>
          </a:p>
          <a:p>
            <a:r>
              <a:rPr kumimoji="1" lang="ja-JP" altLang="en-US" dirty="0" smtClean="0"/>
              <a:t>どちらの</a:t>
            </a:r>
            <a:r>
              <a:rPr kumimoji="1" lang="en-US" altLang="ja-JP" dirty="0" smtClean="0"/>
              <a:t>PV</a:t>
            </a:r>
            <a:r>
              <a:rPr kumimoji="1" lang="ja-JP" altLang="en-US" dirty="0" smtClean="0"/>
              <a:t>図にも速度勾配が見られ、</a:t>
            </a:r>
            <a:r>
              <a:rPr kumimoji="1" lang="en-US" altLang="ja-JP" dirty="0" smtClean="0"/>
              <a:t>■</a:t>
            </a:r>
            <a:r>
              <a:rPr kumimoji="1" lang="ja-JP" altLang="en-US" dirty="0" smtClean="0"/>
              <a:t>それぞれ、ガスの回転と、落下を表します。</a:t>
            </a:r>
            <a:endParaRPr kumimoji="1" lang="en-US" altLang="ja-JP" dirty="0" smtClean="0"/>
          </a:p>
          <a:p>
            <a:r>
              <a:rPr kumimoji="1" lang="ja-JP" altLang="en-US" u="sng" dirty="0" smtClean="0"/>
              <a:t>回転しながら落下するエンベロープモデルの結果は</a:t>
            </a:r>
            <a:r>
              <a:rPr kumimoji="1" lang="en-US" altLang="ja-JP" u="sng" dirty="0" smtClean="0"/>
              <a:t>■</a:t>
            </a:r>
            <a:r>
              <a:rPr kumimoji="1" lang="ja-JP" altLang="en-US" u="sng" dirty="0" smtClean="0"/>
              <a:t>、この様になりました。</a:t>
            </a:r>
            <a:endParaRPr kumimoji="1" lang="en-US" altLang="ja-JP" u="sng" dirty="0" smtClean="0"/>
          </a:p>
          <a:p>
            <a:r>
              <a:rPr kumimoji="1" lang="ja-JP" altLang="en-US" dirty="0" smtClean="0"/>
              <a:t>この位置が、</a:t>
            </a:r>
            <a:r>
              <a:rPr kumimoji="1" lang="en-US" altLang="ja-JP" dirty="0" smtClean="0"/>
              <a:t>CB</a:t>
            </a:r>
            <a:r>
              <a:rPr kumimoji="1" lang="ja-JP" altLang="en-US" dirty="0" smtClean="0"/>
              <a:t>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196A0C0-A61C-A749-8DAA-5F83658397CD}" type="slidenum">
              <a:rPr kumimoji="1" lang="ja-JP" altLang="en-US" smtClean="0"/>
              <a:pPr/>
              <a:t>8</a:t>
            </a:fld>
            <a:endParaRPr kumimoji="1" lang="ja-JP" altLang="en-US"/>
          </a:p>
        </p:txBody>
      </p:sp>
    </p:spTree>
    <p:extLst>
      <p:ext uri="{BB962C8B-B14F-4D97-AF65-F5344CB8AC3E}">
        <p14:creationId xmlns:p14="http://schemas.microsoft.com/office/powerpoint/2010/main" val="176645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bg>
      <p:bgRef idx="1001">
        <a:schemeClr val="bg2"/>
      </p:bgRef>
    </p:bg>
    <p:spTree>
      <p:nvGrpSpPr>
        <p:cNvPr id="1" name=""/>
        <p:cNvGrpSpPr/>
        <p:nvPr/>
      </p:nvGrpSpPr>
      <p:grpSpPr>
        <a:xfrm>
          <a:off x="0" y="0"/>
          <a:ext cx="0" cy="0"/>
          <a:chOff x="0" y="0"/>
          <a:chExt cx="0" cy="0"/>
        </a:xfrm>
      </p:grpSpPr>
      <p:sp>
        <p:nvSpPr>
          <p:cNvPr id="7" name="正方形/長方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正方形/長方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タイトル 7"/>
          <p:cNvSpPr>
            <a:spLocks noGrp="1"/>
          </p:cNvSpPr>
          <p:nvPr>
            <p:ph type="ctrTitle"/>
          </p:nvPr>
        </p:nvSpPr>
        <p:spPr>
          <a:xfrm>
            <a:off x="2362200" y="4038600"/>
            <a:ext cx="6477000" cy="1828800"/>
          </a:xfrm>
        </p:spPr>
        <p:txBody>
          <a:bodyPr anchor="b"/>
          <a:lstStyle>
            <a:lvl1pPr>
              <a:defRPr cap="all" baseline="0"/>
            </a:lvl1pPr>
          </a:lstStyle>
          <a:p>
            <a:r>
              <a:rPr kumimoji="0" lang="ja-JP" altLang="en-AU" smtClean="0"/>
              <a:t>マスター タイトルの書式設定</a:t>
            </a:r>
            <a:endParaRPr kumimoji="0" lang="en-US"/>
          </a:p>
        </p:txBody>
      </p:sp>
      <p:sp>
        <p:nvSpPr>
          <p:cNvPr id="28" name="日付プレースホルダー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kumimoji="1" lang="en-AU" altLang="ja-JP" smtClean="0"/>
              <a:t>2017/11/20</a:t>
            </a:r>
            <a:endParaRPr kumimoji="1" lang="ja-JP" altLang="en-US" dirty="0"/>
          </a:p>
        </p:txBody>
      </p:sp>
      <p:sp>
        <p:nvSpPr>
          <p:cNvPr id="17" name="フッター プレースホルダー 16"/>
          <p:cNvSpPr>
            <a:spLocks noGrp="1"/>
          </p:cNvSpPr>
          <p:nvPr>
            <p:ph type="ftr" sz="quarter" idx="11"/>
          </p:nvPr>
        </p:nvSpPr>
        <p:spPr>
          <a:xfrm>
            <a:off x="2362200" y="6053329"/>
            <a:ext cx="6649278" cy="713232"/>
          </a:xfrm>
        </p:spPr>
        <p:txBody>
          <a:bodyPr/>
          <a:lstStyle>
            <a:lvl1pPr algn="r">
              <a:defRPr sz="2600">
                <a:solidFill>
                  <a:schemeClr val="tx1"/>
                </a:solidFill>
                <a:latin typeface="メイリオ"/>
                <a:ea typeface="メイリオ"/>
                <a:cs typeface="メイリオ"/>
              </a:defRPr>
            </a:lvl1p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AU"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AU" smtClean="0"/>
              <a:t>マスター テキストの書式設定</a:t>
            </a:r>
          </a:p>
          <a:p>
            <a:pPr lvl="1" eaLnBrk="1" latinLnBrk="0" hangingPunct="1"/>
            <a:r>
              <a:rPr lang="ja-JP" altLang="en-AU" smtClean="0"/>
              <a:t>第 </a:t>
            </a:r>
            <a:r>
              <a:rPr lang="en-AU" altLang="ja-JP" smtClean="0"/>
              <a:t>2 </a:t>
            </a:r>
            <a:r>
              <a:rPr lang="ja-JP" altLang="en-AU" smtClean="0"/>
              <a:t>レベル</a:t>
            </a:r>
          </a:p>
          <a:p>
            <a:pPr lvl="2" eaLnBrk="1" latinLnBrk="0" hangingPunct="1"/>
            <a:r>
              <a:rPr lang="ja-JP" altLang="en-AU" smtClean="0"/>
              <a:t>第 </a:t>
            </a:r>
            <a:r>
              <a:rPr lang="en-AU" altLang="ja-JP" smtClean="0"/>
              <a:t>3 </a:t>
            </a:r>
            <a:r>
              <a:rPr lang="ja-JP" altLang="en-AU" smtClean="0"/>
              <a:t>レベル</a:t>
            </a:r>
          </a:p>
          <a:p>
            <a:pPr lvl="3" eaLnBrk="1" latinLnBrk="0" hangingPunct="1"/>
            <a:r>
              <a:rPr lang="ja-JP" altLang="en-AU" smtClean="0"/>
              <a:t>第 </a:t>
            </a:r>
            <a:r>
              <a:rPr lang="en-AU" altLang="ja-JP" smtClean="0"/>
              <a:t>4 </a:t>
            </a:r>
            <a:r>
              <a:rPr lang="ja-JP" altLang="en-AU" smtClean="0"/>
              <a:t>レベル</a:t>
            </a:r>
          </a:p>
          <a:p>
            <a:pPr lvl="4" eaLnBrk="1" latinLnBrk="0" hangingPunct="1"/>
            <a:r>
              <a:rPr lang="ja-JP" altLang="en-AU" smtClean="0"/>
              <a:t>第 </a:t>
            </a:r>
            <a:r>
              <a:rPr lang="en-AU" altLang="ja-JP" smtClean="0"/>
              <a:t>5 </a:t>
            </a:r>
            <a:r>
              <a:rPr lang="ja-JP" altLang="en-AU" smtClean="0"/>
              <a:t>レベル</a:t>
            </a:r>
            <a:endParaRPr kumimoji="0" lang="en-US"/>
          </a:p>
        </p:txBody>
      </p:sp>
      <p:sp>
        <p:nvSpPr>
          <p:cNvPr id="4" name="日付プレースホルダー 3"/>
          <p:cNvSpPr>
            <a:spLocks noGrp="1"/>
          </p:cNvSpPr>
          <p:nvPr>
            <p:ph type="dt" sz="half" idx="10"/>
          </p:nvPr>
        </p:nvSpPr>
        <p:spPr/>
        <p:txBody>
          <a:bodyPr/>
          <a:lstStyle/>
          <a:p>
            <a:r>
              <a:rPr kumimoji="1" lang="en-AU" altLang="ja-JP" smtClean="0"/>
              <a:t>2017/11/20</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ja-JP" altLang="en-US"/>
          </a:p>
        </p:txBody>
      </p:sp>
      <p:sp>
        <p:nvSpPr>
          <p:cNvPr id="6" name="スライド番号プレースホルダー 5"/>
          <p:cNvSpPr>
            <a:spLocks noGrp="1"/>
          </p:cNvSpPr>
          <p:nvPr>
            <p:ph type="sldNum" sz="quarter" idx="12"/>
          </p:nvPr>
        </p:nvSpPr>
        <p:spPr/>
        <p:txBody>
          <a:bodyPr/>
          <a:lstStyle/>
          <a:p>
            <a:fld id="{711C60FB-0DCC-FE4B-A6C4-7B9A7DDA2224}" type="slidenum">
              <a:rPr kumimoji="1" lang="ja-JP" altLang="en-US" smtClean="0"/>
              <a:pPr/>
              <a:t>‹#›</a:t>
            </a:fld>
            <a:endParaRPr kumimoji="1" lang="ja-JP"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bg>
      <p:bgRef idx="1001">
        <a:schemeClr val="bg1"/>
      </p:bgRef>
    </p:bg>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53200" y="609600"/>
            <a:ext cx="2057400" cy="5516563"/>
          </a:xfrm>
        </p:spPr>
        <p:txBody>
          <a:bodyPr vert="eaVert"/>
          <a:lstStyle/>
          <a:p>
            <a:r>
              <a:rPr kumimoji="0" lang="ja-JP" altLang="en-AU"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609600"/>
            <a:ext cx="5562600" cy="5516564"/>
          </a:xfrm>
        </p:spPr>
        <p:txBody>
          <a:bodyPr vert="eaVert"/>
          <a:lstStyle/>
          <a:p>
            <a:pPr lvl="0" eaLnBrk="1" latinLnBrk="0" hangingPunct="1"/>
            <a:r>
              <a:rPr lang="ja-JP" altLang="en-AU" smtClean="0"/>
              <a:t>マスター テキストの書式設定</a:t>
            </a:r>
          </a:p>
          <a:p>
            <a:pPr lvl="1" eaLnBrk="1" latinLnBrk="0" hangingPunct="1"/>
            <a:r>
              <a:rPr lang="ja-JP" altLang="en-AU" smtClean="0"/>
              <a:t>第 </a:t>
            </a:r>
            <a:r>
              <a:rPr lang="en-AU" altLang="ja-JP" smtClean="0"/>
              <a:t>2 </a:t>
            </a:r>
            <a:r>
              <a:rPr lang="ja-JP" altLang="en-AU" smtClean="0"/>
              <a:t>レベル</a:t>
            </a:r>
          </a:p>
          <a:p>
            <a:pPr lvl="2" eaLnBrk="1" latinLnBrk="0" hangingPunct="1"/>
            <a:r>
              <a:rPr lang="ja-JP" altLang="en-AU" smtClean="0"/>
              <a:t>第 </a:t>
            </a:r>
            <a:r>
              <a:rPr lang="en-AU" altLang="ja-JP" smtClean="0"/>
              <a:t>3 </a:t>
            </a:r>
            <a:r>
              <a:rPr lang="ja-JP" altLang="en-AU" smtClean="0"/>
              <a:t>レベル</a:t>
            </a:r>
          </a:p>
          <a:p>
            <a:pPr lvl="3" eaLnBrk="1" latinLnBrk="0" hangingPunct="1"/>
            <a:r>
              <a:rPr lang="ja-JP" altLang="en-AU" smtClean="0"/>
              <a:t>第 </a:t>
            </a:r>
            <a:r>
              <a:rPr lang="en-AU" altLang="ja-JP" smtClean="0"/>
              <a:t>4 </a:t>
            </a:r>
            <a:r>
              <a:rPr lang="ja-JP" altLang="en-AU" smtClean="0"/>
              <a:t>レベル</a:t>
            </a:r>
          </a:p>
          <a:p>
            <a:pPr lvl="4" eaLnBrk="1" latinLnBrk="0" hangingPunct="1"/>
            <a:r>
              <a:rPr lang="ja-JP" altLang="en-AU" smtClean="0"/>
              <a:t>第 </a:t>
            </a:r>
            <a:r>
              <a:rPr lang="en-AU" altLang="ja-JP" smtClean="0"/>
              <a:t>5 </a:t>
            </a:r>
            <a:r>
              <a:rPr lang="ja-JP" altLang="en-AU" smtClean="0"/>
              <a:t>レベル</a:t>
            </a:r>
            <a:endParaRPr kumimoji="0" lang="en-US"/>
          </a:p>
        </p:txBody>
      </p:sp>
      <p:sp>
        <p:nvSpPr>
          <p:cNvPr id="4" name="日付プレースホルダー 3"/>
          <p:cNvSpPr>
            <a:spLocks noGrp="1"/>
          </p:cNvSpPr>
          <p:nvPr>
            <p:ph type="dt" sz="half" idx="10"/>
          </p:nvPr>
        </p:nvSpPr>
        <p:spPr>
          <a:xfrm>
            <a:off x="6553200" y="6248402"/>
            <a:ext cx="2209800" cy="365125"/>
          </a:xfrm>
        </p:spPr>
        <p:txBody>
          <a:bodyPr/>
          <a:lstStyle/>
          <a:p>
            <a:r>
              <a:rPr kumimoji="1" lang="en-AU" altLang="ja-JP" smtClean="0"/>
              <a:t>2017/11/20</a:t>
            </a:r>
            <a:endParaRPr kumimoji="1" lang="ja-JP" altLang="en-US"/>
          </a:p>
        </p:txBody>
      </p:sp>
      <p:sp>
        <p:nvSpPr>
          <p:cNvPr id="5" name="フッター プレースホルダー 4"/>
          <p:cNvSpPr>
            <a:spLocks noGrp="1"/>
          </p:cNvSpPr>
          <p:nvPr>
            <p:ph type="ftr" sz="quarter" idx="11"/>
          </p:nvPr>
        </p:nvSpPr>
        <p:spPr>
          <a:xfrm>
            <a:off x="457201" y="6248207"/>
            <a:ext cx="5573483" cy="365125"/>
          </a:xfrm>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ja-JP" altLang="en-US"/>
          </a:p>
        </p:txBody>
      </p:sp>
      <p:sp>
        <p:nvSpPr>
          <p:cNvPr id="7" name="正方形/長方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正方形/長方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正方形/長方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rot="5400000">
            <a:off x="5989638" y="144462"/>
            <a:ext cx="533400" cy="244476"/>
          </a:xfrm>
        </p:spPr>
        <p:txBody>
          <a:bodyPr/>
          <a:lstStyle/>
          <a:p>
            <a:fld id="{711C60FB-0DCC-FE4B-A6C4-7B9A7DDA2224}"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セクション見出し">
    <p:bg>
      <p:bgRef idx="1003">
        <a:schemeClr val="bg1"/>
      </p:bgRef>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1371600" y="3736672"/>
            <a:ext cx="7123113" cy="2365307"/>
          </a:xfrm>
        </p:spPr>
        <p:txBody>
          <a:bodyPr anchor="t"/>
          <a:lstStyle>
            <a:lvl1pPr marL="514350" indent="-514350">
              <a:lnSpc>
                <a:spcPct val="80000"/>
              </a:lnSpc>
              <a:buFont typeface="+mj-lt"/>
              <a:buAutoNum type="arabicPeriod"/>
              <a:defRPr sz="3200" spc="-1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AU" dirty="0" smtClean="0"/>
              <a:t>マスター テキストの書式設定</a:t>
            </a:r>
          </a:p>
        </p:txBody>
      </p:sp>
      <p:sp>
        <p:nvSpPr>
          <p:cNvPr id="7" name="正方形/長方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0" y="1600200"/>
            <a:ext cx="1295400" cy="193704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1371600" y="1600199"/>
            <a:ext cx="7620000" cy="1937043"/>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1371600" y="1600200"/>
            <a:ext cx="7620000" cy="1937042"/>
          </a:xfrm>
        </p:spPr>
        <p:txBody>
          <a:bodyPr/>
          <a:lstStyle>
            <a:lvl1pPr algn="ctr">
              <a:lnSpc>
                <a:spcPct val="100000"/>
              </a:lnSpc>
              <a:buNone/>
              <a:defRPr sz="4000" b="0" cap="none">
                <a:solidFill>
                  <a:srgbClr val="FFFFFF"/>
                </a:solidFill>
              </a:defRPr>
            </a:lvl1pPr>
          </a:lstStyle>
          <a:p>
            <a:r>
              <a:rPr kumimoji="0" lang="ja-JP" altLang="en-AU" dirty="0" smtClean="0"/>
              <a:t>マスター タイトルの書式設定</a:t>
            </a:r>
            <a:endParaRPr kumimoji="0" lang="en-US" dirty="0"/>
          </a:p>
        </p:txBody>
      </p:sp>
      <p:sp>
        <p:nvSpPr>
          <p:cNvPr id="12" name="日付プレースホルダー 11"/>
          <p:cNvSpPr>
            <a:spLocks noGrp="1"/>
          </p:cNvSpPr>
          <p:nvPr>
            <p:ph type="dt" sz="half" idx="10"/>
          </p:nvPr>
        </p:nvSpPr>
        <p:spPr/>
        <p:txBody>
          <a:bodyPr/>
          <a:lstStyle/>
          <a:p>
            <a:r>
              <a:rPr kumimoji="1" lang="en-AU" altLang="ja-JP" smtClean="0"/>
              <a:t>2017/11/20</a:t>
            </a:r>
            <a:endParaRPr kumimoji="1" lang="ja-JP" altLang="en-US"/>
          </a:p>
        </p:txBody>
      </p:sp>
      <p:sp>
        <p:nvSpPr>
          <p:cNvPr id="14" name="フッター プレースホルダー 13"/>
          <p:cNvSpPr>
            <a:spLocks noGrp="1"/>
          </p:cNvSpPr>
          <p:nvPr>
            <p:ph type="ftr" sz="quarter" idx="12"/>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ja-JP"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タイトル スライド">
    <p:bg>
      <p:bgRef idx="1001">
        <a:schemeClr val="bg2"/>
      </p:bgRef>
    </p:bg>
    <p:spTree>
      <p:nvGrpSpPr>
        <p:cNvPr id="1" name=""/>
        <p:cNvGrpSpPr/>
        <p:nvPr/>
      </p:nvGrpSpPr>
      <p:grpSpPr>
        <a:xfrm>
          <a:off x="0" y="0"/>
          <a:ext cx="0" cy="0"/>
          <a:chOff x="0" y="0"/>
          <a:chExt cx="0" cy="0"/>
        </a:xfrm>
      </p:grpSpPr>
      <p:sp>
        <p:nvSpPr>
          <p:cNvPr id="7" name="正方形/長方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正方形/長方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タイトル 7"/>
          <p:cNvSpPr>
            <a:spLocks noGrp="1"/>
          </p:cNvSpPr>
          <p:nvPr>
            <p:ph type="ctrTitle"/>
          </p:nvPr>
        </p:nvSpPr>
        <p:spPr>
          <a:xfrm>
            <a:off x="2362200" y="4038600"/>
            <a:ext cx="6477000" cy="1828800"/>
          </a:xfrm>
        </p:spPr>
        <p:txBody>
          <a:bodyPr anchor="b"/>
          <a:lstStyle>
            <a:lvl1pPr>
              <a:defRPr cap="all" baseline="0"/>
            </a:lvl1pPr>
          </a:lstStyle>
          <a:p>
            <a:r>
              <a:rPr kumimoji="0" lang="ja-JP" altLang="en-AU" dirty="0" smtClean="0"/>
              <a:t>マスター タイトルの書式設定</a:t>
            </a:r>
            <a:endParaRPr kumimoji="0" lang="en-US" dirty="0"/>
          </a:p>
        </p:txBody>
      </p:sp>
      <p:sp>
        <p:nvSpPr>
          <p:cNvPr id="9" name="サブタイトル 8"/>
          <p:cNvSpPr>
            <a:spLocks noGrp="1"/>
          </p:cNvSpPr>
          <p:nvPr>
            <p:ph type="subTitle" idx="1"/>
          </p:nvPr>
        </p:nvSpPr>
        <p:spPr>
          <a:xfrm>
            <a:off x="2362200" y="6050037"/>
            <a:ext cx="6705600" cy="685800"/>
          </a:xfrm>
        </p:spPr>
        <p:txBody>
          <a:bodyPr anchor="ctr">
            <a:normAutofit/>
          </a:bodyPr>
          <a:lstStyle>
            <a:lvl1pPr marL="0" indent="0" algn="r">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1" lang="en-US" altLang="ja-JP" dirty="0" smtClean="0"/>
          </a:p>
        </p:txBody>
      </p:sp>
      <p:sp>
        <p:nvSpPr>
          <p:cNvPr id="28" name="日付プレースホルダー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kumimoji="1" lang="en-AU" altLang="ja-JP" smtClean="0"/>
              <a:t>2017/11/20</a:t>
            </a:r>
            <a:endParaRPr kumimoji="1" lang="ja-JP" altLang="en-US" dirty="0"/>
          </a:p>
        </p:txBody>
      </p:sp>
      <p:sp>
        <p:nvSpPr>
          <p:cNvPr id="17" name="フッター プレースホルダー 16"/>
          <p:cNvSpPr>
            <a:spLocks noGrp="1"/>
          </p:cNvSpPr>
          <p:nvPr>
            <p:ph type="ftr" sz="quarter" idx="11"/>
          </p:nvPr>
        </p:nvSpPr>
        <p:spPr>
          <a:xfrm>
            <a:off x="2085392" y="236538"/>
            <a:ext cx="6753807" cy="365125"/>
          </a:xfrm>
        </p:spPr>
        <p:txBody>
          <a:bodyPr/>
          <a:lstStyle>
            <a:lvl1pPr algn="r">
              <a:defRPr>
                <a:solidFill>
                  <a:schemeClr val="tx2"/>
                </a:solidFill>
                <a:latin typeface="メイリオ"/>
                <a:ea typeface="メイリオ"/>
                <a:cs typeface="メイリオ"/>
              </a:defRPr>
            </a:lvl1p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Tree>
    <p:extLst>
      <p:ext uri="{BB962C8B-B14F-4D97-AF65-F5344CB8AC3E}">
        <p14:creationId xmlns:p14="http://schemas.microsoft.com/office/powerpoint/2010/main" val="10677597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93868" y="228600"/>
            <a:ext cx="8572320" cy="757238"/>
          </a:xfrm>
        </p:spPr>
        <p:txBody>
          <a:bodyPr>
            <a:normAutofit/>
          </a:bodyPr>
          <a:lstStyle>
            <a:lvl1pPr>
              <a:defRPr sz="3600"/>
            </a:lvl1pPr>
          </a:lstStyle>
          <a:p>
            <a:r>
              <a:rPr kumimoji="0" lang="ja-JP" altLang="en-AU" dirty="0" smtClean="0"/>
              <a:t>マスター タイトルの書式設定</a:t>
            </a:r>
            <a:endParaRPr kumimoji="0" lang="en-US" dirty="0"/>
          </a:p>
        </p:txBody>
      </p:sp>
      <p:sp>
        <p:nvSpPr>
          <p:cNvPr id="4" name="日付プレースホルダー 3"/>
          <p:cNvSpPr>
            <a:spLocks noGrp="1"/>
          </p:cNvSpPr>
          <p:nvPr>
            <p:ph type="dt" sz="half" idx="10"/>
          </p:nvPr>
        </p:nvSpPr>
        <p:spPr/>
        <p:txBody>
          <a:bodyPr/>
          <a:lstStyle/>
          <a:p>
            <a:r>
              <a:rPr kumimoji="1" lang="en-AU" altLang="ja-JP" smtClean="0"/>
              <a:t>2017/11/20</a:t>
            </a:r>
            <a:endParaRPr kumimoji="1" lang="ja-JP" altLang="en-US" dirty="0"/>
          </a:p>
        </p:txBody>
      </p:sp>
      <p:sp>
        <p:nvSpPr>
          <p:cNvPr id="5" name="フッター プレースホルダー 4"/>
          <p:cNvSpPr>
            <a:spLocks noGrp="1"/>
          </p:cNvSpPr>
          <p:nvPr>
            <p:ph type="ftr" sz="quarter" idx="11"/>
          </p:nvPr>
        </p:nvSpPr>
        <p:spPr/>
        <p:txBody>
          <a:bodyPr/>
          <a:lstStyle>
            <a:lvl1pPr>
              <a:defRPr sz="1400">
                <a:latin typeface="メイリオ"/>
                <a:ea typeface="メイリオ"/>
                <a:cs typeface="メイリオ"/>
              </a:defRPr>
            </a:lvl1p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6" name="スライド番号プレースホルダー 5"/>
          <p:cNvSpPr>
            <a:spLocks noGrp="1"/>
          </p:cNvSpPr>
          <p:nvPr>
            <p:ph type="sldNum" sz="quarter" idx="12"/>
          </p:nvPr>
        </p:nvSpPr>
        <p:spPr/>
        <p:txBody>
          <a:bodyPr/>
          <a:lstStyle>
            <a:lvl1pPr>
              <a:defRPr>
                <a:solidFill>
                  <a:srgbClr val="FFFFFF"/>
                </a:solidFill>
              </a:defRPr>
            </a:lvl1pPr>
          </a:lstStyle>
          <a:p>
            <a:fld id="{711C60FB-0DCC-FE4B-A6C4-7B9A7DDA2224}" type="slidenum">
              <a:rPr kumimoji="1" lang="ja-JP" altLang="en-US" smtClean="0"/>
              <a:pPr/>
              <a:t>‹#›</a:t>
            </a:fld>
            <a:r>
              <a:rPr kumimoji="1" lang="en-US" altLang="ja-JP" dirty="0" smtClean="0"/>
              <a:t> / 23</a:t>
            </a:r>
            <a:endParaRPr kumimoji="1" lang="ja-JP" altLang="en-US" dirty="0"/>
          </a:p>
        </p:txBody>
      </p:sp>
      <p:sp>
        <p:nvSpPr>
          <p:cNvPr id="8" name="コンテンツ プレースホルダー 7"/>
          <p:cNvSpPr>
            <a:spLocks noGrp="1"/>
          </p:cNvSpPr>
          <p:nvPr>
            <p:ph sz="quarter" idx="1"/>
          </p:nvPr>
        </p:nvSpPr>
        <p:spPr>
          <a:xfrm>
            <a:off x="293868" y="1363663"/>
            <a:ext cx="8573998" cy="5001052"/>
          </a:xfrm>
        </p:spPr>
        <p:txBody>
          <a:bodyPr/>
          <a:lstStyle>
            <a:lvl1pPr>
              <a:lnSpc>
                <a:spcPct val="80000"/>
              </a:lnSpc>
              <a:defRPr sz="2600" spc="-100"/>
            </a:lvl1pPr>
            <a:lvl2pPr>
              <a:lnSpc>
                <a:spcPct val="80000"/>
              </a:lnSpc>
              <a:defRPr sz="2600" spc="-100"/>
            </a:lvl2pPr>
            <a:lvl3pPr>
              <a:lnSpc>
                <a:spcPct val="80000"/>
              </a:lnSpc>
              <a:defRPr spc="-100"/>
            </a:lvl3pPr>
            <a:lvl4pPr>
              <a:lnSpc>
                <a:spcPct val="80000"/>
              </a:lnSpc>
              <a:defRPr spc="-100"/>
            </a:lvl4pPr>
            <a:lvl5pPr>
              <a:lnSpc>
                <a:spcPct val="80000"/>
              </a:lnSpc>
              <a:defRPr spc="-100"/>
            </a:lvl5pPr>
          </a:lstStyle>
          <a:p>
            <a:pPr lvl="0" eaLnBrk="1" latinLnBrk="0" hangingPunct="1"/>
            <a:r>
              <a:rPr lang="ja-JP" altLang="en-AU" dirty="0" smtClean="0"/>
              <a:t>マスター テキストの書式設定</a:t>
            </a:r>
          </a:p>
          <a:p>
            <a:pPr lvl="1" eaLnBrk="1" latinLnBrk="0" hangingPunct="1"/>
            <a:r>
              <a:rPr lang="ja-JP" altLang="en-AU" dirty="0" smtClean="0"/>
              <a:t>第 </a:t>
            </a:r>
            <a:r>
              <a:rPr lang="en-AU" altLang="ja-JP" dirty="0" smtClean="0"/>
              <a:t>2 </a:t>
            </a:r>
            <a:r>
              <a:rPr lang="ja-JP" altLang="en-AU" dirty="0" smtClean="0"/>
              <a:t>レベル</a:t>
            </a:r>
          </a:p>
          <a:p>
            <a:pPr lvl="2" eaLnBrk="1" latinLnBrk="0" hangingPunct="1"/>
            <a:r>
              <a:rPr lang="ja-JP" altLang="en-AU" dirty="0" smtClean="0"/>
              <a:t>第 </a:t>
            </a:r>
            <a:r>
              <a:rPr lang="en-AU" altLang="ja-JP" dirty="0" smtClean="0"/>
              <a:t>3 </a:t>
            </a:r>
            <a:r>
              <a:rPr lang="ja-JP" altLang="en-AU" dirty="0" smtClean="0"/>
              <a:t>レベル</a:t>
            </a:r>
          </a:p>
          <a:p>
            <a:pPr lvl="3" eaLnBrk="1" latinLnBrk="0" hangingPunct="1"/>
            <a:r>
              <a:rPr lang="ja-JP" altLang="en-AU" dirty="0" smtClean="0"/>
              <a:t>第 </a:t>
            </a:r>
            <a:r>
              <a:rPr lang="en-AU" altLang="ja-JP" dirty="0" smtClean="0"/>
              <a:t>4 </a:t>
            </a:r>
            <a:r>
              <a:rPr lang="ja-JP" altLang="en-AU" dirty="0" smtClean="0"/>
              <a:t>レベル</a:t>
            </a:r>
          </a:p>
          <a:p>
            <a:pPr lvl="4" eaLnBrk="1" latinLnBrk="0" hangingPunct="1"/>
            <a:r>
              <a:rPr lang="ja-JP" altLang="en-AU" dirty="0" smtClean="0"/>
              <a:t>第 </a:t>
            </a:r>
            <a:r>
              <a:rPr lang="en-AU" altLang="ja-JP" dirty="0" smtClean="0"/>
              <a:t>5 </a:t>
            </a:r>
            <a:r>
              <a:rPr lang="ja-JP" altLang="en-AU" dirty="0" smtClean="0"/>
              <a:t>レベル</a:t>
            </a:r>
            <a:endParaRPr kumimoji="0"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セクション見出し">
    <p:bg>
      <p:bgRef idx="1003">
        <a:schemeClr val="bg1"/>
      </p:bgRef>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1371600" y="3736672"/>
            <a:ext cx="7123113" cy="2628044"/>
          </a:xfrm>
        </p:spPr>
        <p:txBody>
          <a:bodyPr anchor="t">
            <a:normAutofit/>
          </a:bodyPr>
          <a:lstStyle>
            <a:lvl1pPr marL="514350" indent="-514350">
              <a:lnSpc>
                <a:spcPct val="80000"/>
              </a:lnSpc>
              <a:spcBef>
                <a:spcPts val="1300"/>
              </a:spcBef>
              <a:buFont typeface="+mj-lt"/>
              <a:buAutoNum type="arabicPeriod"/>
              <a:defRPr sz="2800" spc="-1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AU" dirty="0" smtClean="0"/>
              <a:t>マスター テキストの書式設定</a:t>
            </a:r>
          </a:p>
        </p:txBody>
      </p:sp>
      <p:sp>
        <p:nvSpPr>
          <p:cNvPr id="7" name="正方形/長方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0" y="1600200"/>
            <a:ext cx="1295400" cy="193704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1371600" y="1600199"/>
            <a:ext cx="7620000" cy="1937043"/>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1371600" y="1600200"/>
            <a:ext cx="7620000" cy="1937042"/>
          </a:xfrm>
        </p:spPr>
        <p:txBody>
          <a:bodyPr/>
          <a:lstStyle>
            <a:lvl1pPr algn="ctr">
              <a:lnSpc>
                <a:spcPct val="100000"/>
              </a:lnSpc>
              <a:buNone/>
              <a:defRPr sz="4000" b="0" cap="none">
                <a:solidFill>
                  <a:srgbClr val="FFFFFF"/>
                </a:solidFill>
              </a:defRPr>
            </a:lvl1pPr>
          </a:lstStyle>
          <a:p>
            <a:r>
              <a:rPr kumimoji="0" lang="ja-JP" altLang="en-AU" dirty="0" smtClean="0"/>
              <a:t>マスター タイトルの書式設定</a:t>
            </a:r>
            <a:endParaRPr kumimoji="0" lang="en-US" dirty="0"/>
          </a:p>
        </p:txBody>
      </p:sp>
      <p:sp>
        <p:nvSpPr>
          <p:cNvPr id="12" name="日付プレースホルダー 11"/>
          <p:cNvSpPr>
            <a:spLocks noGrp="1"/>
          </p:cNvSpPr>
          <p:nvPr>
            <p:ph type="dt" sz="half" idx="10"/>
          </p:nvPr>
        </p:nvSpPr>
        <p:spPr/>
        <p:txBody>
          <a:bodyPr/>
          <a:lstStyle/>
          <a:p>
            <a:r>
              <a:rPr kumimoji="1" lang="en-AU" altLang="ja-JP" smtClean="0"/>
              <a:t>2017/11/20</a:t>
            </a:r>
            <a:endParaRPr kumimoji="1" lang="ja-JP" altLang="en-US" dirty="0"/>
          </a:p>
        </p:txBody>
      </p:sp>
      <p:sp>
        <p:nvSpPr>
          <p:cNvPr id="14" name="フッター プレースホルダー 13"/>
          <p:cNvSpPr>
            <a:spLocks noGrp="1"/>
          </p:cNvSpPr>
          <p:nvPr>
            <p:ph type="ftr" sz="quarter" idx="12"/>
          </p:nvPr>
        </p:nvSpPr>
        <p:spPr/>
        <p:txBody>
          <a:bodyPr/>
          <a:lstStyle>
            <a:lvl1pPr>
              <a:defRPr>
                <a:latin typeface="メイリオ"/>
                <a:ea typeface="メイリオ"/>
                <a:cs typeface="メイリオ"/>
              </a:defRPr>
            </a:lvl1p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AU" smtClean="0"/>
              <a:t>マスター タイトルの書式設定</a:t>
            </a:r>
            <a:endParaRPr kumimoji="0" lang="en-US"/>
          </a:p>
        </p:txBody>
      </p:sp>
      <p:sp>
        <p:nvSpPr>
          <p:cNvPr id="9" name="コンテンツ プレースホルダー 8"/>
          <p:cNvSpPr>
            <a:spLocks noGrp="1"/>
          </p:cNvSpPr>
          <p:nvPr>
            <p:ph sz="quarter" idx="1"/>
          </p:nvPr>
        </p:nvSpPr>
        <p:spPr>
          <a:xfrm>
            <a:off x="609600" y="1589567"/>
            <a:ext cx="3886200" cy="4572000"/>
          </a:xfrm>
        </p:spPr>
        <p:txBody>
          <a:bodyPr/>
          <a:lstStyle/>
          <a:p>
            <a:pPr lvl="0" eaLnBrk="1" latinLnBrk="0" hangingPunct="1"/>
            <a:r>
              <a:rPr lang="ja-JP" altLang="en-AU" smtClean="0"/>
              <a:t>マスター テキストの書式設定</a:t>
            </a:r>
          </a:p>
          <a:p>
            <a:pPr lvl="1" eaLnBrk="1" latinLnBrk="0" hangingPunct="1"/>
            <a:r>
              <a:rPr lang="ja-JP" altLang="en-AU" smtClean="0"/>
              <a:t>第 </a:t>
            </a:r>
            <a:r>
              <a:rPr lang="en-AU" altLang="ja-JP" smtClean="0"/>
              <a:t>2 </a:t>
            </a:r>
            <a:r>
              <a:rPr lang="ja-JP" altLang="en-AU" smtClean="0"/>
              <a:t>レベル</a:t>
            </a:r>
          </a:p>
          <a:p>
            <a:pPr lvl="2" eaLnBrk="1" latinLnBrk="0" hangingPunct="1"/>
            <a:r>
              <a:rPr lang="ja-JP" altLang="en-AU" smtClean="0"/>
              <a:t>第 </a:t>
            </a:r>
            <a:r>
              <a:rPr lang="en-AU" altLang="ja-JP" smtClean="0"/>
              <a:t>3 </a:t>
            </a:r>
            <a:r>
              <a:rPr lang="ja-JP" altLang="en-AU" smtClean="0"/>
              <a:t>レベル</a:t>
            </a:r>
          </a:p>
          <a:p>
            <a:pPr lvl="3" eaLnBrk="1" latinLnBrk="0" hangingPunct="1"/>
            <a:r>
              <a:rPr lang="ja-JP" altLang="en-AU" smtClean="0"/>
              <a:t>第 </a:t>
            </a:r>
            <a:r>
              <a:rPr lang="en-AU" altLang="ja-JP" smtClean="0"/>
              <a:t>4 </a:t>
            </a:r>
            <a:r>
              <a:rPr lang="ja-JP" altLang="en-AU" smtClean="0"/>
              <a:t>レベル</a:t>
            </a:r>
          </a:p>
          <a:p>
            <a:pPr lvl="4" eaLnBrk="1" latinLnBrk="0" hangingPunct="1"/>
            <a:r>
              <a:rPr lang="ja-JP" altLang="en-AU" smtClean="0"/>
              <a:t>第 </a:t>
            </a:r>
            <a:r>
              <a:rPr lang="en-AU" altLang="ja-JP" smtClean="0"/>
              <a:t>5 </a:t>
            </a:r>
            <a:r>
              <a:rPr lang="ja-JP" altLang="en-AU" smtClean="0"/>
              <a:t>レベル</a:t>
            </a:r>
            <a:endParaRPr kumimoji="0" lang="en-US"/>
          </a:p>
        </p:txBody>
      </p:sp>
      <p:sp>
        <p:nvSpPr>
          <p:cNvPr id="11" name="コンテンツ プレースホルダー 10"/>
          <p:cNvSpPr>
            <a:spLocks noGrp="1"/>
          </p:cNvSpPr>
          <p:nvPr>
            <p:ph sz="quarter" idx="2"/>
          </p:nvPr>
        </p:nvSpPr>
        <p:spPr>
          <a:xfrm>
            <a:off x="4844901" y="1589567"/>
            <a:ext cx="3886200" cy="4572000"/>
          </a:xfrm>
        </p:spPr>
        <p:txBody>
          <a:bodyPr/>
          <a:lstStyle/>
          <a:p>
            <a:pPr lvl="0" eaLnBrk="1" latinLnBrk="0" hangingPunct="1"/>
            <a:r>
              <a:rPr lang="ja-JP" altLang="en-AU" smtClean="0"/>
              <a:t>マスター テキストの書式設定</a:t>
            </a:r>
          </a:p>
          <a:p>
            <a:pPr lvl="1" eaLnBrk="1" latinLnBrk="0" hangingPunct="1"/>
            <a:r>
              <a:rPr lang="ja-JP" altLang="en-AU" smtClean="0"/>
              <a:t>第 </a:t>
            </a:r>
            <a:r>
              <a:rPr lang="en-AU" altLang="ja-JP" smtClean="0"/>
              <a:t>2 </a:t>
            </a:r>
            <a:r>
              <a:rPr lang="ja-JP" altLang="en-AU" smtClean="0"/>
              <a:t>レベル</a:t>
            </a:r>
          </a:p>
          <a:p>
            <a:pPr lvl="2" eaLnBrk="1" latinLnBrk="0" hangingPunct="1"/>
            <a:r>
              <a:rPr lang="ja-JP" altLang="en-AU" smtClean="0"/>
              <a:t>第 </a:t>
            </a:r>
            <a:r>
              <a:rPr lang="en-AU" altLang="ja-JP" smtClean="0"/>
              <a:t>3 </a:t>
            </a:r>
            <a:r>
              <a:rPr lang="ja-JP" altLang="en-AU" smtClean="0"/>
              <a:t>レベル</a:t>
            </a:r>
          </a:p>
          <a:p>
            <a:pPr lvl="3" eaLnBrk="1" latinLnBrk="0" hangingPunct="1"/>
            <a:r>
              <a:rPr lang="ja-JP" altLang="en-AU" smtClean="0"/>
              <a:t>第 </a:t>
            </a:r>
            <a:r>
              <a:rPr lang="en-AU" altLang="ja-JP" smtClean="0"/>
              <a:t>4 </a:t>
            </a:r>
            <a:r>
              <a:rPr lang="ja-JP" altLang="en-AU" smtClean="0"/>
              <a:t>レベル</a:t>
            </a:r>
          </a:p>
          <a:p>
            <a:pPr lvl="4" eaLnBrk="1" latinLnBrk="0" hangingPunct="1"/>
            <a:r>
              <a:rPr lang="ja-JP" altLang="en-AU" smtClean="0"/>
              <a:t>第 </a:t>
            </a:r>
            <a:r>
              <a:rPr lang="en-AU" altLang="ja-JP" smtClean="0"/>
              <a:t>5 </a:t>
            </a:r>
            <a:r>
              <a:rPr lang="ja-JP" altLang="en-AU" smtClean="0"/>
              <a:t>レベル</a:t>
            </a:r>
            <a:endParaRPr kumimoji="0" lang="en-US"/>
          </a:p>
        </p:txBody>
      </p:sp>
      <p:sp>
        <p:nvSpPr>
          <p:cNvPr id="8" name="日付プレースホルダー 7"/>
          <p:cNvSpPr>
            <a:spLocks noGrp="1"/>
          </p:cNvSpPr>
          <p:nvPr>
            <p:ph type="dt" sz="half" idx="15"/>
          </p:nvPr>
        </p:nvSpPr>
        <p:spPr/>
        <p:txBody>
          <a:bodyPr rtlCol="0"/>
          <a:lstStyle/>
          <a:p>
            <a:r>
              <a:rPr kumimoji="1" lang="en-AU" altLang="ja-JP" smtClean="0"/>
              <a:t>2017/11/20</a:t>
            </a:r>
            <a:endParaRPr kumimoji="1" lang="ja-JP" altLang="en-US"/>
          </a:p>
        </p:txBody>
      </p:sp>
      <p:sp>
        <p:nvSpPr>
          <p:cNvPr id="10" name="スライド番号プレースホルダー 9"/>
          <p:cNvSpPr>
            <a:spLocks noGrp="1"/>
          </p:cNvSpPr>
          <p:nvPr>
            <p:ph type="sldNum" sz="quarter" idx="16"/>
          </p:nvPr>
        </p:nvSpPr>
        <p:spPr/>
        <p:txBody>
          <a:bodyPr rtlCol="0"/>
          <a:lstStyle/>
          <a:p>
            <a:fld id="{711C60FB-0DCC-FE4B-A6C4-7B9A7DDA2224}" type="slidenum">
              <a:rPr kumimoji="1" lang="ja-JP" altLang="en-US" smtClean="0"/>
              <a:pPr/>
              <a:t>‹#›</a:t>
            </a:fld>
            <a:r>
              <a:rPr kumimoji="1" lang="en-US" altLang="ja-JP" smtClean="0"/>
              <a:t> / 30</a:t>
            </a:r>
            <a:endParaRPr kumimoji="1" lang="ja-JP" altLang="en-US" dirty="0"/>
          </a:p>
        </p:txBody>
      </p:sp>
      <p:sp>
        <p:nvSpPr>
          <p:cNvPr id="12" name="フッター プレースホルダー 11"/>
          <p:cNvSpPr>
            <a:spLocks noGrp="1"/>
          </p:cNvSpPr>
          <p:nvPr>
            <p:ph type="ftr" sz="quarter" idx="17"/>
          </p:nvPr>
        </p:nvSpPr>
        <p:spPr/>
        <p:txBody>
          <a:bodyPr rtlCol="0"/>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533400" y="273050"/>
            <a:ext cx="8153400" cy="869950"/>
          </a:xfrm>
        </p:spPr>
        <p:txBody>
          <a:bodyPr anchor="ctr"/>
          <a:lstStyle>
            <a:lvl1pPr>
              <a:defRPr/>
            </a:lvl1pPr>
          </a:lstStyle>
          <a:p>
            <a:r>
              <a:rPr kumimoji="0" lang="ja-JP" altLang="en-AU" smtClean="0"/>
              <a:t>マスター タイトルの書式設定</a:t>
            </a:r>
            <a:endParaRPr kumimoji="0" lang="en-US"/>
          </a:p>
        </p:txBody>
      </p:sp>
      <p:sp>
        <p:nvSpPr>
          <p:cNvPr id="11" name="コンテンツ プレースホルダー 10"/>
          <p:cNvSpPr>
            <a:spLocks noGrp="1"/>
          </p:cNvSpPr>
          <p:nvPr>
            <p:ph sz="quarter" idx="2"/>
          </p:nvPr>
        </p:nvSpPr>
        <p:spPr>
          <a:xfrm>
            <a:off x="609600" y="2438400"/>
            <a:ext cx="3886200" cy="3581400"/>
          </a:xfrm>
        </p:spPr>
        <p:txBody>
          <a:bodyPr/>
          <a:lstStyle/>
          <a:p>
            <a:pPr lvl="0" eaLnBrk="1" latinLnBrk="0" hangingPunct="1"/>
            <a:r>
              <a:rPr lang="ja-JP" altLang="en-AU" smtClean="0"/>
              <a:t>マスター テキストの書式設定</a:t>
            </a:r>
          </a:p>
          <a:p>
            <a:pPr lvl="1" eaLnBrk="1" latinLnBrk="0" hangingPunct="1"/>
            <a:r>
              <a:rPr lang="ja-JP" altLang="en-AU" smtClean="0"/>
              <a:t>第 </a:t>
            </a:r>
            <a:r>
              <a:rPr lang="en-AU" altLang="ja-JP" smtClean="0"/>
              <a:t>2 </a:t>
            </a:r>
            <a:r>
              <a:rPr lang="ja-JP" altLang="en-AU" smtClean="0"/>
              <a:t>レベル</a:t>
            </a:r>
          </a:p>
          <a:p>
            <a:pPr lvl="2" eaLnBrk="1" latinLnBrk="0" hangingPunct="1"/>
            <a:r>
              <a:rPr lang="ja-JP" altLang="en-AU" smtClean="0"/>
              <a:t>第 </a:t>
            </a:r>
            <a:r>
              <a:rPr lang="en-AU" altLang="ja-JP" smtClean="0"/>
              <a:t>3 </a:t>
            </a:r>
            <a:r>
              <a:rPr lang="ja-JP" altLang="en-AU" smtClean="0"/>
              <a:t>レベル</a:t>
            </a:r>
          </a:p>
          <a:p>
            <a:pPr lvl="3" eaLnBrk="1" latinLnBrk="0" hangingPunct="1"/>
            <a:r>
              <a:rPr lang="ja-JP" altLang="en-AU" smtClean="0"/>
              <a:t>第 </a:t>
            </a:r>
            <a:r>
              <a:rPr lang="en-AU" altLang="ja-JP" smtClean="0"/>
              <a:t>4 </a:t>
            </a:r>
            <a:r>
              <a:rPr lang="ja-JP" altLang="en-AU" smtClean="0"/>
              <a:t>レベル</a:t>
            </a:r>
          </a:p>
          <a:p>
            <a:pPr lvl="4" eaLnBrk="1" latinLnBrk="0" hangingPunct="1"/>
            <a:r>
              <a:rPr lang="ja-JP" altLang="en-AU" smtClean="0"/>
              <a:t>第 </a:t>
            </a:r>
            <a:r>
              <a:rPr lang="en-AU" altLang="ja-JP" smtClean="0"/>
              <a:t>5 </a:t>
            </a:r>
            <a:r>
              <a:rPr lang="ja-JP" altLang="en-AU" smtClean="0"/>
              <a:t>レベル</a:t>
            </a:r>
            <a:endParaRPr kumimoji="0" lang="en-US"/>
          </a:p>
        </p:txBody>
      </p:sp>
      <p:sp>
        <p:nvSpPr>
          <p:cNvPr id="13" name="コンテンツ プレースホルダー 12"/>
          <p:cNvSpPr>
            <a:spLocks noGrp="1"/>
          </p:cNvSpPr>
          <p:nvPr>
            <p:ph sz="quarter" idx="4"/>
          </p:nvPr>
        </p:nvSpPr>
        <p:spPr>
          <a:xfrm>
            <a:off x="4800600" y="2438400"/>
            <a:ext cx="3886200" cy="3581400"/>
          </a:xfrm>
        </p:spPr>
        <p:txBody>
          <a:bodyPr/>
          <a:lstStyle/>
          <a:p>
            <a:pPr lvl="0" eaLnBrk="1" latinLnBrk="0" hangingPunct="1"/>
            <a:r>
              <a:rPr lang="ja-JP" altLang="en-AU" smtClean="0"/>
              <a:t>マスター テキストの書式設定</a:t>
            </a:r>
          </a:p>
          <a:p>
            <a:pPr lvl="1" eaLnBrk="1" latinLnBrk="0" hangingPunct="1"/>
            <a:r>
              <a:rPr lang="ja-JP" altLang="en-AU" smtClean="0"/>
              <a:t>第 </a:t>
            </a:r>
            <a:r>
              <a:rPr lang="en-AU" altLang="ja-JP" smtClean="0"/>
              <a:t>2 </a:t>
            </a:r>
            <a:r>
              <a:rPr lang="ja-JP" altLang="en-AU" smtClean="0"/>
              <a:t>レベル</a:t>
            </a:r>
          </a:p>
          <a:p>
            <a:pPr lvl="2" eaLnBrk="1" latinLnBrk="0" hangingPunct="1"/>
            <a:r>
              <a:rPr lang="ja-JP" altLang="en-AU" smtClean="0"/>
              <a:t>第 </a:t>
            </a:r>
            <a:r>
              <a:rPr lang="en-AU" altLang="ja-JP" smtClean="0"/>
              <a:t>3 </a:t>
            </a:r>
            <a:r>
              <a:rPr lang="ja-JP" altLang="en-AU" smtClean="0"/>
              <a:t>レベル</a:t>
            </a:r>
          </a:p>
          <a:p>
            <a:pPr lvl="3" eaLnBrk="1" latinLnBrk="0" hangingPunct="1"/>
            <a:r>
              <a:rPr lang="ja-JP" altLang="en-AU" smtClean="0"/>
              <a:t>第 </a:t>
            </a:r>
            <a:r>
              <a:rPr lang="en-AU" altLang="ja-JP" smtClean="0"/>
              <a:t>4 </a:t>
            </a:r>
            <a:r>
              <a:rPr lang="ja-JP" altLang="en-AU" smtClean="0"/>
              <a:t>レベル</a:t>
            </a:r>
          </a:p>
          <a:p>
            <a:pPr lvl="4" eaLnBrk="1" latinLnBrk="0" hangingPunct="1"/>
            <a:r>
              <a:rPr lang="ja-JP" altLang="en-AU" smtClean="0"/>
              <a:t>第 </a:t>
            </a:r>
            <a:r>
              <a:rPr lang="en-AU" altLang="ja-JP" smtClean="0"/>
              <a:t>5 </a:t>
            </a:r>
            <a:r>
              <a:rPr lang="ja-JP" altLang="en-AU" smtClean="0"/>
              <a:t>レベル</a:t>
            </a:r>
            <a:endParaRPr kumimoji="0" lang="en-US"/>
          </a:p>
        </p:txBody>
      </p:sp>
      <p:sp>
        <p:nvSpPr>
          <p:cNvPr id="10" name="日付プレースホルダー 9"/>
          <p:cNvSpPr>
            <a:spLocks noGrp="1"/>
          </p:cNvSpPr>
          <p:nvPr>
            <p:ph type="dt" sz="half" idx="15"/>
          </p:nvPr>
        </p:nvSpPr>
        <p:spPr/>
        <p:txBody>
          <a:bodyPr rtlCol="0"/>
          <a:lstStyle/>
          <a:p>
            <a:r>
              <a:rPr kumimoji="1" lang="en-AU" altLang="ja-JP" smtClean="0"/>
              <a:t>2017/11/20</a:t>
            </a:r>
            <a:endParaRPr kumimoji="1" lang="ja-JP" altLang="en-US"/>
          </a:p>
        </p:txBody>
      </p:sp>
      <p:sp>
        <p:nvSpPr>
          <p:cNvPr id="12" name="スライド番号プレースホルダー 11"/>
          <p:cNvSpPr>
            <a:spLocks noGrp="1"/>
          </p:cNvSpPr>
          <p:nvPr>
            <p:ph type="sldNum" sz="quarter" idx="16"/>
          </p:nvPr>
        </p:nvSpPr>
        <p:spPr/>
        <p:txBody>
          <a:bodyPr rtlCol="0"/>
          <a:lstStyle/>
          <a:p>
            <a:fld id="{711C60FB-0DCC-FE4B-A6C4-7B9A7DDA2224}" type="slidenum">
              <a:rPr kumimoji="1" lang="ja-JP" altLang="en-US" smtClean="0"/>
              <a:pPr/>
              <a:t>‹#›</a:t>
            </a:fld>
            <a:endParaRPr kumimoji="1" lang="ja-JP" altLang="en-US"/>
          </a:p>
        </p:txBody>
      </p:sp>
      <p:sp>
        <p:nvSpPr>
          <p:cNvPr id="14" name="フッター プレースホルダー 13"/>
          <p:cNvSpPr>
            <a:spLocks noGrp="1"/>
          </p:cNvSpPr>
          <p:nvPr>
            <p:ph type="ftr" sz="quarter" idx="17"/>
          </p:nvPr>
        </p:nvSpPr>
        <p:spPr/>
        <p:txBody>
          <a:bodyPr rtlCol="0"/>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ja-JP" altLang="en-US"/>
          </a:p>
        </p:txBody>
      </p:sp>
      <p:sp>
        <p:nvSpPr>
          <p:cNvPr id="16" name="テキスト プレースホルダー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ja-JP" altLang="en-AU" smtClean="0"/>
              <a:t>マスター テキストの書式設定</a:t>
            </a:r>
          </a:p>
        </p:txBody>
      </p:sp>
      <p:sp>
        <p:nvSpPr>
          <p:cNvPr id="15" name="テキスト プレースホルダー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ja-JP" altLang="en-AU" smtClean="0"/>
              <a:t>マスター テキストの書式設定</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AU" smtClean="0"/>
              <a:t>マスター タイトルの書式設定</a:t>
            </a:r>
            <a:endParaRPr kumimoji="0" lang="en-US"/>
          </a:p>
        </p:txBody>
      </p:sp>
      <p:sp>
        <p:nvSpPr>
          <p:cNvPr id="3" name="日付プレースホルダー 2"/>
          <p:cNvSpPr>
            <a:spLocks noGrp="1"/>
          </p:cNvSpPr>
          <p:nvPr>
            <p:ph type="dt" sz="half" idx="10"/>
          </p:nvPr>
        </p:nvSpPr>
        <p:spPr/>
        <p:txBody>
          <a:bodyPr/>
          <a:lstStyle/>
          <a:p>
            <a:r>
              <a:rPr kumimoji="1" lang="en-AU" altLang="ja-JP" smtClean="0"/>
              <a:t>2017/11/20</a:t>
            </a:r>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ja-JP" altLang="en-US"/>
          </a:p>
        </p:txBody>
      </p:sp>
      <p:sp>
        <p:nvSpPr>
          <p:cNvPr id="5" name="スライド番号プレースホルダー 4"/>
          <p:cNvSpPr>
            <a:spLocks noGrp="1"/>
          </p:cNvSpPr>
          <p:nvPr>
            <p:ph type="sldNum" sz="quarter" idx="12"/>
          </p:nvPr>
        </p:nvSpPr>
        <p:spPr/>
        <p:txBody>
          <a:bodyPr/>
          <a:lstStyle>
            <a:lvl1pPr>
              <a:defRPr>
                <a:solidFill>
                  <a:srgbClr val="FFFFFF"/>
                </a:solidFill>
              </a:defRPr>
            </a:lvl1pPr>
          </a:lstStyle>
          <a:p>
            <a:fld id="{711C60FB-0DCC-FE4B-A6C4-7B9A7DDA2224}"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AU" altLang="ja-JP" smtClean="0"/>
              <a:t>2017/11/20</a:t>
            </a:r>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ja-JP" altLang="en-US"/>
          </a:p>
        </p:txBody>
      </p:sp>
      <p:sp>
        <p:nvSpPr>
          <p:cNvPr id="4" name="スライド番号プレースホルダー 3"/>
          <p:cNvSpPr>
            <a:spLocks noGrp="1"/>
          </p:cNvSpPr>
          <p:nvPr>
            <p:ph type="sldNum" sz="quarter" idx="12"/>
          </p:nvPr>
        </p:nvSpPr>
        <p:spPr>
          <a:xfrm>
            <a:off x="0" y="6248400"/>
            <a:ext cx="533400" cy="381000"/>
          </a:xfrm>
        </p:spPr>
        <p:txBody>
          <a:bodyPr/>
          <a:lstStyle>
            <a:lvl1pPr>
              <a:defRPr>
                <a:solidFill>
                  <a:schemeClr val="tx2"/>
                </a:solidFill>
              </a:defRPr>
            </a:lvl1pPr>
          </a:lstStyle>
          <a:p>
            <a:fld id="{711C60FB-0DCC-FE4B-A6C4-7B9A7DDA2224}"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3050"/>
            <a:ext cx="8077200" cy="869950"/>
          </a:xfrm>
        </p:spPr>
        <p:txBody>
          <a:bodyPr anchor="ctr"/>
          <a:lstStyle>
            <a:lvl1pPr algn="l">
              <a:buNone/>
              <a:defRPr sz="4400" b="0"/>
            </a:lvl1pPr>
          </a:lstStyle>
          <a:p>
            <a:r>
              <a:rPr kumimoji="0" lang="ja-JP" altLang="en-AU" smtClean="0"/>
              <a:t>マスター タイトルの書式設定</a:t>
            </a:r>
            <a:endParaRPr kumimoji="0" lang="en-US"/>
          </a:p>
        </p:txBody>
      </p:sp>
      <p:sp>
        <p:nvSpPr>
          <p:cNvPr id="5" name="日付プレースホルダー 4"/>
          <p:cNvSpPr>
            <a:spLocks noGrp="1"/>
          </p:cNvSpPr>
          <p:nvPr>
            <p:ph type="dt" sz="half" idx="10"/>
          </p:nvPr>
        </p:nvSpPr>
        <p:spPr/>
        <p:txBody>
          <a:bodyPr/>
          <a:lstStyle/>
          <a:p>
            <a:r>
              <a:rPr kumimoji="1" lang="en-AU" altLang="ja-JP" smtClean="0"/>
              <a:t>2017/11/20</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ja-JP" altLang="en-US"/>
          </a:p>
        </p:txBody>
      </p:sp>
      <p:sp>
        <p:nvSpPr>
          <p:cNvPr id="7" name="スライド番号プレースホルダー 6"/>
          <p:cNvSpPr>
            <a:spLocks noGrp="1"/>
          </p:cNvSpPr>
          <p:nvPr>
            <p:ph type="sldNum" sz="quarter" idx="12"/>
          </p:nvPr>
        </p:nvSpPr>
        <p:spPr/>
        <p:txBody>
          <a:bodyPr/>
          <a:lstStyle>
            <a:lvl1pPr>
              <a:defRPr>
                <a:solidFill>
                  <a:srgbClr val="FFFFFF"/>
                </a:solidFill>
              </a:defRPr>
            </a:lvl1pPr>
          </a:lstStyle>
          <a:p>
            <a:fld id="{711C60FB-0DCC-FE4B-A6C4-7B9A7DDA2224}" type="slidenum">
              <a:rPr kumimoji="1" lang="ja-JP" altLang="en-US" smtClean="0"/>
              <a:pPr/>
              <a:t>‹#›</a:t>
            </a:fld>
            <a:endParaRPr kumimoji="1" lang="ja-JP" altLang="en-US"/>
          </a:p>
        </p:txBody>
      </p:sp>
      <p:sp>
        <p:nvSpPr>
          <p:cNvPr id="3" name="テキスト プレースホルダー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ja-JP" altLang="en-AU" smtClean="0"/>
              <a:t>マスター テキストの書式設定</a:t>
            </a:r>
          </a:p>
        </p:txBody>
      </p:sp>
      <p:sp>
        <p:nvSpPr>
          <p:cNvPr id="9" name="コンテンツ プレースホルダー 8"/>
          <p:cNvSpPr>
            <a:spLocks noGrp="1"/>
          </p:cNvSpPr>
          <p:nvPr>
            <p:ph sz="quarter" idx="1"/>
          </p:nvPr>
        </p:nvSpPr>
        <p:spPr>
          <a:xfrm>
            <a:off x="2362200" y="1752600"/>
            <a:ext cx="6400800" cy="4419600"/>
          </a:xfrm>
        </p:spPr>
        <p:txBody>
          <a:bodyPr/>
          <a:lstStyle/>
          <a:p>
            <a:pPr lvl="0" eaLnBrk="1" latinLnBrk="0" hangingPunct="1"/>
            <a:r>
              <a:rPr lang="ja-JP" altLang="en-AU" smtClean="0"/>
              <a:t>マスター テキストの書式設定</a:t>
            </a:r>
          </a:p>
          <a:p>
            <a:pPr lvl="1" eaLnBrk="1" latinLnBrk="0" hangingPunct="1"/>
            <a:r>
              <a:rPr lang="ja-JP" altLang="en-AU" smtClean="0"/>
              <a:t>第 </a:t>
            </a:r>
            <a:r>
              <a:rPr lang="en-AU" altLang="ja-JP" smtClean="0"/>
              <a:t>2 </a:t>
            </a:r>
            <a:r>
              <a:rPr lang="ja-JP" altLang="en-AU" smtClean="0"/>
              <a:t>レベル</a:t>
            </a:r>
          </a:p>
          <a:p>
            <a:pPr lvl="2" eaLnBrk="1" latinLnBrk="0" hangingPunct="1"/>
            <a:r>
              <a:rPr lang="ja-JP" altLang="en-AU" smtClean="0"/>
              <a:t>第 </a:t>
            </a:r>
            <a:r>
              <a:rPr lang="en-AU" altLang="ja-JP" smtClean="0"/>
              <a:t>3 </a:t>
            </a:r>
            <a:r>
              <a:rPr lang="ja-JP" altLang="en-AU" smtClean="0"/>
              <a:t>レベル</a:t>
            </a:r>
          </a:p>
          <a:p>
            <a:pPr lvl="3" eaLnBrk="1" latinLnBrk="0" hangingPunct="1"/>
            <a:r>
              <a:rPr lang="ja-JP" altLang="en-AU" smtClean="0"/>
              <a:t>第 </a:t>
            </a:r>
            <a:r>
              <a:rPr lang="en-AU" altLang="ja-JP" smtClean="0"/>
              <a:t>4 </a:t>
            </a:r>
            <a:r>
              <a:rPr lang="ja-JP" altLang="en-AU" smtClean="0"/>
              <a:t>レベル</a:t>
            </a:r>
          </a:p>
          <a:p>
            <a:pPr lvl="4" eaLnBrk="1" latinLnBrk="0" hangingPunct="1"/>
            <a:r>
              <a:rPr lang="ja-JP" altLang="en-AU" smtClean="0"/>
              <a:t>第 </a:t>
            </a:r>
            <a:r>
              <a:rPr lang="en-AU" altLang="ja-JP" smtClean="0"/>
              <a:t>5 </a:t>
            </a:r>
            <a:r>
              <a:rPr lang="ja-JP" altLang="en-AU" smtClean="0"/>
              <a:t>レベル</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3">
        <a:schemeClr val="bg2"/>
      </p:bgRef>
    </p:bg>
    <p:spTree>
      <p:nvGrpSpPr>
        <p:cNvPr id="1" name=""/>
        <p:cNvGrpSpPr/>
        <p:nvPr/>
      </p:nvGrpSpPr>
      <p:grpSpPr>
        <a:xfrm>
          <a:off x="0" y="0"/>
          <a:ext cx="0" cy="0"/>
          <a:chOff x="0" y="0"/>
          <a:chExt cx="0" cy="0"/>
        </a:xfrm>
      </p:grpSpPr>
      <p:sp>
        <p:nvSpPr>
          <p:cNvPr id="4" name="テキスト プレースホルダー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ja-JP" altLang="en-AU" smtClean="0"/>
              <a:t>マスター テキストの書式設定</a:t>
            </a:r>
          </a:p>
        </p:txBody>
      </p:sp>
      <p:sp>
        <p:nvSpPr>
          <p:cNvPr id="8" name="正方形/長方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ja-JP" altLang="en-AU" smtClean="0"/>
              <a:t>マスター タイトルの書式設定</a:t>
            </a:r>
            <a:endParaRPr kumimoji="0" lang="en-US"/>
          </a:p>
        </p:txBody>
      </p:sp>
      <p:sp>
        <p:nvSpPr>
          <p:cNvPr id="11" name="正方形/長方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付プレースホルダー 11"/>
          <p:cNvSpPr>
            <a:spLocks noGrp="1"/>
          </p:cNvSpPr>
          <p:nvPr>
            <p:ph type="dt" sz="half" idx="10"/>
          </p:nvPr>
        </p:nvSpPr>
        <p:spPr>
          <a:xfrm>
            <a:off x="6248400" y="6248400"/>
            <a:ext cx="2667000" cy="365125"/>
          </a:xfrm>
        </p:spPr>
        <p:txBody>
          <a:bodyPr rtlCol="0"/>
          <a:lstStyle/>
          <a:p>
            <a:r>
              <a:rPr kumimoji="1" lang="en-AU" altLang="ja-JP" smtClean="0"/>
              <a:t>2017/11/20</a:t>
            </a:r>
            <a:endParaRPr kumimoji="1" lang="ja-JP" altLang="en-US"/>
          </a:p>
        </p:txBody>
      </p:sp>
      <p:sp>
        <p:nvSpPr>
          <p:cNvPr id="13" name="スライド番号プレースホルダー 12"/>
          <p:cNvSpPr>
            <a:spLocks noGrp="1"/>
          </p:cNvSpPr>
          <p:nvPr>
            <p:ph type="sldNum" sz="quarter" idx="11"/>
          </p:nvPr>
        </p:nvSpPr>
        <p:spPr>
          <a:xfrm>
            <a:off x="0" y="4667249"/>
            <a:ext cx="1447800" cy="663578"/>
          </a:xfrm>
        </p:spPr>
        <p:txBody>
          <a:bodyPr rtlCol="0"/>
          <a:lstStyle>
            <a:lvl1pPr>
              <a:defRPr sz="2800"/>
            </a:lvl1pPr>
          </a:lstStyle>
          <a:p>
            <a:fld id="{711C60FB-0DCC-FE4B-A6C4-7B9A7DDA2224}" type="slidenum">
              <a:rPr kumimoji="1" lang="ja-JP" altLang="en-US" smtClean="0"/>
              <a:pPr/>
              <a:t>‹#›</a:t>
            </a:fld>
            <a:endParaRPr kumimoji="1" lang="ja-JP" altLang="en-US"/>
          </a:p>
        </p:txBody>
      </p:sp>
      <p:sp>
        <p:nvSpPr>
          <p:cNvPr id="14" name="フッター プレースホルダー 13"/>
          <p:cNvSpPr>
            <a:spLocks noGrp="1"/>
          </p:cNvSpPr>
          <p:nvPr>
            <p:ph type="ftr" sz="quarter" idx="12"/>
          </p:nvPr>
        </p:nvSpPr>
        <p:spPr>
          <a:xfrm>
            <a:off x="1600200" y="6248206"/>
            <a:ext cx="4572000" cy="365125"/>
          </a:xfrm>
        </p:spPr>
        <p:txBody>
          <a:bodyPr rtlCol="0"/>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ja-JP" altLang="en-US"/>
          </a:p>
        </p:txBody>
      </p:sp>
      <p:sp>
        <p:nvSpPr>
          <p:cNvPr id="3" name="図プレースホルダー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ja-JP" altLang="en-AU" smtClean="0"/>
              <a:t>プレースホルダーまでドラッグするかアイコンをクリックして図を追加</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タイトル プレースホルダー 21"/>
          <p:cNvSpPr>
            <a:spLocks noGrp="1"/>
          </p:cNvSpPr>
          <p:nvPr>
            <p:ph type="title"/>
          </p:nvPr>
        </p:nvSpPr>
        <p:spPr>
          <a:xfrm>
            <a:off x="293867" y="228600"/>
            <a:ext cx="8572321" cy="758049"/>
          </a:xfrm>
          <a:prstGeom prst="rect">
            <a:avLst/>
          </a:prstGeom>
        </p:spPr>
        <p:txBody>
          <a:bodyPr vert="horz" anchor="ctr">
            <a:normAutofit/>
          </a:bodyPr>
          <a:lstStyle/>
          <a:p>
            <a:r>
              <a:rPr kumimoji="0" lang="ja-JP" altLang="en-AU" dirty="0" smtClean="0"/>
              <a:t>マスター タイトルの書式設定</a:t>
            </a:r>
            <a:endParaRPr kumimoji="0" lang="en-US" dirty="0"/>
          </a:p>
        </p:txBody>
      </p:sp>
      <p:sp>
        <p:nvSpPr>
          <p:cNvPr id="13" name="テキスト プレースホルダー 12"/>
          <p:cNvSpPr>
            <a:spLocks noGrp="1"/>
          </p:cNvSpPr>
          <p:nvPr>
            <p:ph type="body" idx="1"/>
          </p:nvPr>
        </p:nvSpPr>
        <p:spPr>
          <a:xfrm>
            <a:off x="293867" y="1371601"/>
            <a:ext cx="8572321" cy="4993114"/>
          </a:xfrm>
          <a:prstGeom prst="rect">
            <a:avLst/>
          </a:prstGeom>
        </p:spPr>
        <p:txBody>
          <a:bodyPr vert="horz">
            <a:normAutofit/>
          </a:bodyPr>
          <a:lstStyle/>
          <a:p>
            <a:pPr lvl="0" eaLnBrk="1" latinLnBrk="0" hangingPunct="1"/>
            <a:r>
              <a:rPr kumimoji="0" lang="ja-JP" altLang="en-AU" dirty="0" smtClean="0"/>
              <a:t>マスター テキストの書式設定</a:t>
            </a:r>
          </a:p>
          <a:p>
            <a:pPr lvl="1" eaLnBrk="1" latinLnBrk="0" hangingPunct="1"/>
            <a:r>
              <a:rPr kumimoji="0" lang="ja-JP" altLang="en-AU" dirty="0" smtClean="0"/>
              <a:t>第 </a:t>
            </a:r>
            <a:r>
              <a:rPr kumimoji="0" lang="en-AU" altLang="ja-JP" dirty="0" smtClean="0"/>
              <a:t>2 </a:t>
            </a:r>
            <a:r>
              <a:rPr kumimoji="0" lang="ja-JP" altLang="en-AU" dirty="0" smtClean="0"/>
              <a:t>レベル</a:t>
            </a:r>
          </a:p>
          <a:p>
            <a:pPr lvl="2" eaLnBrk="1" latinLnBrk="0" hangingPunct="1"/>
            <a:r>
              <a:rPr kumimoji="0" lang="ja-JP" altLang="en-AU" dirty="0" smtClean="0"/>
              <a:t>第 </a:t>
            </a:r>
            <a:r>
              <a:rPr kumimoji="0" lang="en-AU" altLang="ja-JP" dirty="0" smtClean="0"/>
              <a:t>3 </a:t>
            </a:r>
            <a:r>
              <a:rPr kumimoji="0" lang="ja-JP" altLang="en-AU" dirty="0" smtClean="0"/>
              <a:t>レベル</a:t>
            </a:r>
          </a:p>
          <a:p>
            <a:pPr lvl="3" eaLnBrk="1" latinLnBrk="0" hangingPunct="1"/>
            <a:r>
              <a:rPr kumimoji="0" lang="ja-JP" altLang="en-AU" dirty="0" smtClean="0"/>
              <a:t>第 </a:t>
            </a:r>
            <a:r>
              <a:rPr kumimoji="0" lang="en-AU" altLang="ja-JP" dirty="0" smtClean="0"/>
              <a:t>4 </a:t>
            </a:r>
            <a:r>
              <a:rPr kumimoji="0" lang="ja-JP" altLang="en-AU" dirty="0" smtClean="0"/>
              <a:t>レベル</a:t>
            </a:r>
          </a:p>
          <a:p>
            <a:pPr lvl="4" eaLnBrk="1" latinLnBrk="0" hangingPunct="1"/>
            <a:r>
              <a:rPr kumimoji="0" lang="ja-JP" altLang="en-AU" dirty="0" smtClean="0"/>
              <a:t>第 </a:t>
            </a:r>
            <a:r>
              <a:rPr kumimoji="0" lang="en-AU" altLang="ja-JP" dirty="0" smtClean="0"/>
              <a:t>5 </a:t>
            </a:r>
            <a:r>
              <a:rPr kumimoji="0" lang="ja-JP" altLang="en-AU" dirty="0" smtClean="0"/>
              <a:t>レベル</a:t>
            </a:r>
            <a:endParaRPr kumimoji="0" lang="en-US" dirty="0"/>
          </a:p>
        </p:txBody>
      </p:sp>
      <p:sp>
        <p:nvSpPr>
          <p:cNvPr id="14" name="日付プレースホルダー 13"/>
          <p:cNvSpPr>
            <a:spLocks noGrp="1"/>
          </p:cNvSpPr>
          <p:nvPr>
            <p:ph type="dt" sz="half" idx="2"/>
          </p:nvPr>
        </p:nvSpPr>
        <p:spPr>
          <a:xfrm>
            <a:off x="6239565" y="6364910"/>
            <a:ext cx="1659729" cy="365125"/>
          </a:xfrm>
          <a:prstGeom prst="rect">
            <a:avLst/>
          </a:prstGeom>
        </p:spPr>
        <p:txBody>
          <a:bodyPr vert="horz" anchor="ctr" anchorCtr="0"/>
          <a:lstStyle>
            <a:lvl1pPr algn="l" eaLnBrk="1" latinLnBrk="0" hangingPunct="1">
              <a:defRPr kumimoji="0" sz="1400">
                <a:solidFill>
                  <a:schemeClr val="tx2"/>
                </a:solidFill>
              </a:defRPr>
            </a:lvl1pPr>
          </a:lstStyle>
          <a:p>
            <a:r>
              <a:rPr kumimoji="1" lang="en-AU" altLang="ja-JP" smtClean="0"/>
              <a:t>2017/11/20</a:t>
            </a:r>
            <a:endParaRPr kumimoji="1" lang="ja-JP" altLang="en-US" dirty="0"/>
          </a:p>
        </p:txBody>
      </p:sp>
      <p:sp>
        <p:nvSpPr>
          <p:cNvPr id="3" name="フッター プレースホルダー 2"/>
          <p:cNvSpPr>
            <a:spLocks noGrp="1"/>
          </p:cNvSpPr>
          <p:nvPr>
            <p:ph type="ftr" sz="quarter" idx="3"/>
          </p:nvPr>
        </p:nvSpPr>
        <p:spPr>
          <a:xfrm>
            <a:off x="293868" y="6364716"/>
            <a:ext cx="5945697" cy="365125"/>
          </a:xfrm>
          <a:prstGeom prst="rect">
            <a:avLst/>
          </a:prstGeom>
        </p:spPr>
        <p:txBody>
          <a:bodyPr vert="horz" anchor="ctr"/>
          <a:lstStyle>
            <a:lvl1pPr marL="0" marR="0" indent="0" algn="r" defTabSz="457200" rtl="0" eaLnBrk="1" fontAlgn="auto" latinLnBrk="0" hangingPunct="1">
              <a:lnSpc>
                <a:spcPct val="100000"/>
              </a:lnSpc>
              <a:spcBef>
                <a:spcPts val="0"/>
              </a:spcBef>
              <a:spcAft>
                <a:spcPts val="0"/>
              </a:spcAft>
              <a:buClrTx/>
              <a:buSzTx/>
              <a:buFontTx/>
              <a:buNone/>
              <a:tabLst/>
              <a:defRPr kumimoji="0" sz="1400">
                <a:solidFill>
                  <a:schemeClr val="tx2"/>
                </a:solidFill>
              </a:defRPr>
            </a:lvl1p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8" name="正方形/長方形 7"/>
          <p:cNvSpPr/>
          <p:nvPr/>
        </p:nvSpPr>
        <p:spPr>
          <a:xfrm>
            <a:off x="7913345" y="6364717"/>
            <a:ext cx="954522" cy="3651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94457" y="1005840"/>
            <a:ext cx="8952461"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スライド番号プレースホルダー 22"/>
          <p:cNvSpPr>
            <a:spLocks noGrp="1"/>
          </p:cNvSpPr>
          <p:nvPr>
            <p:ph type="sldNum" sz="quarter" idx="4"/>
          </p:nvPr>
        </p:nvSpPr>
        <p:spPr>
          <a:xfrm>
            <a:off x="7913345" y="6364715"/>
            <a:ext cx="954521" cy="365125"/>
          </a:xfrm>
          <a:prstGeom prst="rect">
            <a:avLst/>
          </a:prstGeom>
        </p:spPr>
        <p:txBody>
          <a:bodyPr vert="horz" anchor="ctr" anchorCtr="0">
            <a:normAutofit/>
          </a:bodyPr>
          <a:lstStyle>
            <a:lvl1pPr algn="r" eaLnBrk="1" latinLnBrk="0" hangingPunct="1">
              <a:defRPr kumimoji="0" sz="1400" b="1">
                <a:solidFill>
                  <a:srgbClr val="FFFFFF"/>
                </a:solidFill>
              </a:defRPr>
            </a:lvl1pPr>
          </a:lstStyle>
          <a:p>
            <a:fld id="{711C60FB-0DCC-FE4B-A6C4-7B9A7DDA2224}" type="slidenum">
              <a:rPr kumimoji="1" lang="ja-JP" altLang="en-US" smtClean="0"/>
              <a:pPr/>
              <a:t>‹#›</a:t>
            </a:fld>
            <a:endParaRPr kumimoji="1" lang="ja-JP" altLang="en-US" dirty="0"/>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 id="2147484148" r:id="rId12"/>
    <p:sldLayoutId id="2147484181" r:id="rId13"/>
  </p:sldLayoutIdLst>
  <p:timing>
    <p:tnLst>
      <p:par>
        <p:cTn id="1" dur="indefinite" restart="never" nodeType="tmRoot"/>
      </p:par>
    </p:tnLst>
  </p:timing>
  <p:hf hdr="0"/>
  <p:txStyles>
    <p:titleStyle>
      <a:lvl1pPr algn="l" rtl="0" eaLnBrk="1" latinLnBrk="0" hangingPunct="1">
        <a:spcBef>
          <a:spcPct val="0"/>
        </a:spcBef>
        <a:buNone/>
        <a:defRPr kumimoji="1" sz="3600" u="sng" kern="1200" spc="-100">
          <a:solidFill>
            <a:schemeClr val="tx2"/>
          </a:solidFill>
          <a:latin typeface="+mj-lt"/>
          <a:ea typeface="+mj-ea"/>
          <a:cs typeface="+mj-cs"/>
        </a:defRPr>
      </a:lvl1pPr>
    </p:titleStyle>
    <p:bodyStyle>
      <a:lvl1pPr marL="320040" indent="-320040" algn="l" rtl="0" eaLnBrk="1" latinLnBrk="0" hangingPunct="1">
        <a:lnSpc>
          <a:spcPct val="80000"/>
        </a:lnSpc>
        <a:spcBef>
          <a:spcPts val="1900"/>
        </a:spcBef>
        <a:buClr>
          <a:schemeClr val="accent2"/>
        </a:buClr>
        <a:buSzPct val="60000"/>
        <a:buFont typeface="Wingdings"/>
        <a:buChar char=""/>
        <a:defRPr kumimoji="1" sz="2600" kern="1200" spc="-100">
          <a:solidFill>
            <a:schemeClr val="tx1"/>
          </a:solidFill>
          <a:latin typeface="+mn-lt"/>
          <a:ea typeface="+mn-ea"/>
          <a:cs typeface="+mn-cs"/>
        </a:defRPr>
      </a:lvl1pPr>
      <a:lvl2pPr marL="640080" indent="-274320" algn="l" rtl="0" eaLnBrk="1" latinLnBrk="0" hangingPunct="1">
        <a:lnSpc>
          <a:spcPct val="80000"/>
        </a:lnSpc>
        <a:spcBef>
          <a:spcPts val="550"/>
        </a:spcBef>
        <a:buClr>
          <a:schemeClr val="accent1"/>
        </a:buClr>
        <a:buSzPct val="70000"/>
        <a:buFont typeface="Wingdings 2"/>
        <a:buChar char=""/>
        <a:defRPr kumimoji="1" sz="2600" kern="1200" spc="-100">
          <a:solidFill>
            <a:schemeClr val="tx1"/>
          </a:solidFill>
          <a:latin typeface="+mn-lt"/>
          <a:ea typeface="+mn-ea"/>
          <a:cs typeface="+mn-cs"/>
        </a:defRPr>
      </a:lvl2pPr>
      <a:lvl3pPr marL="914400" indent="-228600" algn="l" rtl="0" eaLnBrk="1" latinLnBrk="0" hangingPunct="1">
        <a:lnSpc>
          <a:spcPct val="80000"/>
        </a:lnSpc>
        <a:spcBef>
          <a:spcPts val="500"/>
        </a:spcBef>
        <a:buClr>
          <a:schemeClr val="accent2"/>
        </a:buClr>
        <a:buSzPct val="75000"/>
        <a:buFont typeface="Wingdings"/>
        <a:buChar char=""/>
        <a:defRPr kumimoji="1" sz="2200" kern="1200" spc="-100">
          <a:solidFill>
            <a:schemeClr val="tx1"/>
          </a:solidFill>
          <a:latin typeface="+mn-lt"/>
          <a:ea typeface="+mn-ea"/>
          <a:cs typeface="+mn-cs"/>
        </a:defRPr>
      </a:lvl3pPr>
      <a:lvl4pPr marL="1371600" indent="-228600" algn="l" rtl="0" eaLnBrk="1" latinLnBrk="0" hangingPunct="1">
        <a:lnSpc>
          <a:spcPct val="80000"/>
        </a:lnSpc>
        <a:spcBef>
          <a:spcPts val="400"/>
        </a:spcBef>
        <a:buClr>
          <a:schemeClr val="accent3"/>
        </a:buClr>
        <a:buSzPct val="75000"/>
        <a:buFont typeface="Wingdings"/>
        <a:buChar char=""/>
        <a:defRPr kumimoji="1" sz="2200" kern="1200" spc="-100">
          <a:solidFill>
            <a:schemeClr val="tx1"/>
          </a:solidFill>
          <a:latin typeface="+mn-lt"/>
          <a:ea typeface="+mn-ea"/>
          <a:cs typeface="+mn-cs"/>
        </a:defRPr>
      </a:lvl4pPr>
      <a:lvl5pPr marL="1828800" indent="-228600" algn="l" rtl="0" eaLnBrk="1" latinLnBrk="0" hangingPunct="1">
        <a:lnSpc>
          <a:spcPct val="80000"/>
        </a:lnSpc>
        <a:spcBef>
          <a:spcPts val="400"/>
        </a:spcBef>
        <a:buClr>
          <a:schemeClr val="accent4"/>
        </a:buClr>
        <a:buSzPct val="65000"/>
        <a:buFont typeface="Wingdings"/>
        <a:buChar char=""/>
        <a:defRPr kumimoji="1" sz="2200" kern="1200" spc="-1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1"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1"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1"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1" sz="1800" kern="1200"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emf"/></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emf"/></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4.emf"/><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63427" y="1534184"/>
            <a:ext cx="8826670" cy="1683474"/>
          </a:xfrm>
        </p:spPr>
        <p:txBody>
          <a:bodyPr>
            <a:noAutofit/>
          </a:bodyPr>
          <a:lstStyle/>
          <a:p>
            <a:pPr algn="ctr">
              <a:spcBef>
                <a:spcPts val="2400"/>
              </a:spcBef>
            </a:pPr>
            <a:r>
              <a:rPr lang="en-US" altLang="ja-JP" cap="none" dirty="0">
                <a:ea typeface="ＭＳ Ｐゴシック" pitchFamily="50" charset="-128"/>
              </a:rPr>
              <a:t>Class 0-I</a:t>
            </a:r>
            <a:r>
              <a:rPr lang="ja-JP" altLang="en-US" cap="none" dirty="0">
                <a:ea typeface="ＭＳ Ｐゴシック" pitchFamily="50" charset="-128"/>
              </a:rPr>
              <a:t>低質量原始星天体</a:t>
            </a:r>
            <a:r>
              <a:rPr lang="ja-JP" altLang="en-US" cap="none" dirty="0" smtClean="0">
                <a:ea typeface="ＭＳ Ｐゴシック" pitchFamily="50" charset="-128"/>
              </a:rPr>
              <a:t>の</a:t>
            </a:r>
            <a:r>
              <a:rPr lang="en-AU" altLang="ja-JP" cap="none" dirty="0" smtClean="0">
                <a:ea typeface="ＭＳ Ｐゴシック" pitchFamily="50" charset="-128"/>
              </a:rPr>
              <a:t/>
            </a:r>
            <a:br>
              <a:rPr lang="en-AU" altLang="ja-JP" cap="none" dirty="0" smtClean="0">
                <a:ea typeface="ＭＳ Ｐゴシック" pitchFamily="50" charset="-128"/>
              </a:rPr>
            </a:br>
            <a:r>
              <a:rPr lang="ja-JP" altLang="en-US" cap="none" dirty="0" smtClean="0">
                <a:ea typeface="ＭＳ Ｐゴシック" pitchFamily="50" charset="-128"/>
              </a:rPr>
              <a:t>円盤</a:t>
            </a:r>
            <a:r>
              <a:rPr lang="ja-JP" altLang="en-US" cap="none" dirty="0">
                <a:ea typeface="ＭＳ Ｐゴシック" pitchFamily="50" charset="-128"/>
              </a:rPr>
              <a:t>形成領域に</a:t>
            </a:r>
            <a:r>
              <a:rPr lang="ja-JP" altLang="en-US" cap="none" dirty="0" smtClean="0">
                <a:ea typeface="ＭＳ Ｐゴシック" pitchFamily="50" charset="-128"/>
              </a:rPr>
              <a:t>おける</a:t>
            </a:r>
            <a:r>
              <a:rPr lang="en-AU" altLang="ja-JP" cap="none" dirty="0" smtClean="0">
                <a:ea typeface="ＭＳ Ｐゴシック" pitchFamily="50" charset="-128"/>
              </a:rPr>
              <a:t/>
            </a:r>
            <a:br>
              <a:rPr lang="en-AU" altLang="ja-JP" cap="none" dirty="0" smtClean="0">
                <a:ea typeface="ＭＳ Ｐゴシック" pitchFamily="50" charset="-128"/>
              </a:rPr>
            </a:br>
            <a:r>
              <a:rPr lang="ja-JP" altLang="en-US" cap="none" dirty="0" smtClean="0">
                <a:ea typeface="ＭＳ Ｐゴシック" pitchFamily="50" charset="-128"/>
              </a:rPr>
              <a:t>化学的</a:t>
            </a:r>
            <a:r>
              <a:rPr lang="ja-JP" altLang="en-US" cap="none" dirty="0">
                <a:ea typeface="ＭＳ Ｐゴシック" pitchFamily="50" charset="-128"/>
              </a:rPr>
              <a:t>多様性とその変化</a:t>
            </a:r>
            <a:endParaRPr kumimoji="1" lang="ja-JP" altLang="en-US" cap="none" dirty="0">
              <a:ea typeface="ＭＳ Ｐゴシック" pitchFamily="50" charset="-128"/>
            </a:endParaRPr>
          </a:p>
        </p:txBody>
      </p:sp>
      <p:sp>
        <p:nvSpPr>
          <p:cNvPr id="3" name="サブタイトル 2"/>
          <p:cNvSpPr>
            <a:spLocks noGrp="1"/>
          </p:cNvSpPr>
          <p:nvPr>
            <p:ph type="subTitle" idx="1"/>
          </p:nvPr>
        </p:nvSpPr>
        <p:spPr/>
        <p:txBody>
          <a:bodyPr>
            <a:normAutofit/>
          </a:bodyPr>
          <a:lstStyle/>
          <a:p>
            <a:pPr>
              <a:spcBef>
                <a:spcPts val="300"/>
              </a:spcBef>
            </a:pPr>
            <a:r>
              <a:rPr lang="en-US" altLang="ja-JP" sz="2400" dirty="0" smtClean="0"/>
              <a:t> </a:t>
            </a:r>
            <a:endParaRPr lang="en-US" sz="2400" dirty="0"/>
          </a:p>
        </p:txBody>
      </p:sp>
      <p:sp>
        <p:nvSpPr>
          <p:cNvPr id="6" name="フッター プレースホルダー 4"/>
          <p:cNvSpPr txBox="1">
            <a:spLocks/>
          </p:cNvSpPr>
          <p:nvPr/>
        </p:nvSpPr>
        <p:spPr>
          <a:xfrm>
            <a:off x="811734" y="3488286"/>
            <a:ext cx="7655184" cy="2163845"/>
          </a:xfrm>
          <a:prstGeom prst="rect">
            <a:avLst/>
          </a:prstGeom>
        </p:spPr>
        <p:txBody>
          <a:bodyPr vert="horz" anchor="t" anchorCtr="0"/>
          <a:lstStyle>
            <a:defPPr>
              <a:defRPr lang="ja-JP"/>
            </a:defPPr>
            <a:lvl1pPr marL="0" algn="r" defTabSz="457200" rtl="0" eaLnBrk="1" latinLnBrk="0" hangingPunct="1">
              <a:defRPr kumimoji="0" sz="1400" kern="1200">
                <a:solidFill>
                  <a:schemeClr val="tx2"/>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r>
              <a:rPr kumimoji="1" lang="en-US" altLang="ja-JP" sz="2400" u="sng" spc="-100" dirty="0" smtClean="0"/>
              <a:t>Yoko</a:t>
            </a:r>
            <a:r>
              <a:rPr kumimoji="1" lang="ja-JP" altLang="en-US" sz="2400" u="sng" spc="-100" dirty="0" smtClean="0"/>
              <a:t> </a:t>
            </a:r>
            <a:r>
              <a:rPr kumimoji="1" lang="en-US" altLang="ja-JP" sz="2400" u="sng" spc="-100" dirty="0" smtClean="0"/>
              <a:t>Oya (The University of Tokyo)</a:t>
            </a:r>
            <a:endParaRPr kumimoji="1" lang="en-US" altLang="ja-JP" sz="2000" spc="-100" dirty="0" smtClean="0"/>
          </a:p>
          <a:p>
            <a:pPr algn="l">
              <a:spcBef>
                <a:spcPts val="1800"/>
              </a:spcBef>
            </a:pPr>
            <a:r>
              <a:rPr kumimoji="1" lang="en-US" altLang="ja-JP" sz="1800" spc="-100" dirty="0" smtClean="0"/>
              <a:t>Main</a:t>
            </a:r>
            <a:r>
              <a:rPr kumimoji="1" lang="ja-JP" altLang="en-US" sz="1800" spc="-100" dirty="0" smtClean="0"/>
              <a:t> </a:t>
            </a:r>
            <a:r>
              <a:rPr kumimoji="1" lang="en-US" altLang="ja-JP" sz="1800" spc="-100" dirty="0" smtClean="0"/>
              <a:t>Collaborators:</a:t>
            </a:r>
            <a:r>
              <a:rPr kumimoji="1" lang="ja-JP" altLang="en-US" sz="1800" spc="-100" dirty="0" smtClean="0"/>
              <a:t> </a:t>
            </a:r>
            <a:endParaRPr kumimoji="1" lang="en-US" altLang="ja-JP" sz="1800" spc="-100" dirty="0" smtClean="0"/>
          </a:p>
          <a:p>
            <a:pPr algn="l"/>
            <a:r>
              <a:rPr kumimoji="1" lang="en-US" altLang="ja-JP" sz="1800" spc="-100" dirty="0" err="1" smtClean="0"/>
              <a:t>Nami</a:t>
            </a:r>
            <a:r>
              <a:rPr kumimoji="1" lang="ja-JP" altLang="en-US" sz="1800" spc="-100" dirty="0" smtClean="0"/>
              <a:t> </a:t>
            </a:r>
            <a:r>
              <a:rPr kumimoji="1" lang="en-US" altLang="ja-JP" sz="1800" spc="-100" dirty="0" smtClean="0"/>
              <a:t>Sakai</a:t>
            </a:r>
            <a:r>
              <a:rPr kumimoji="1" lang="ja-JP" altLang="en-US" sz="1800" spc="-100" dirty="0" smtClean="0"/>
              <a:t> </a:t>
            </a:r>
            <a:r>
              <a:rPr kumimoji="1" lang="en-US" altLang="ja-JP" sz="1800" spc="-100" dirty="0" smtClean="0"/>
              <a:t>(RIKEN),</a:t>
            </a:r>
            <a:r>
              <a:rPr kumimoji="1" lang="ja-JP" altLang="en-US" sz="1800" spc="-100" dirty="0" smtClean="0"/>
              <a:t> </a:t>
            </a:r>
            <a:r>
              <a:rPr kumimoji="1" lang="en-US" altLang="ja-JP" sz="1800" spc="-100" dirty="0" err="1" smtClean="0"/>
              <a:t>Yoshimasa</a:t>
            </a:r>
            <a:r>
              <a:rPr kumimoji="1" lang="ja-JP" altLang="en-US" sz="1800" spc="-100" dirty="0" smtClean="0"/>
              <a:t> </a:t>
            </a:r>
            <a:r>
              <a:rPr kumimoji="1" lang="en-US" altLang="ja-JP" sz="1800" spc="-100" dirty="0" smtClean="0"/>
              <a:t>Watanabe</a:t>
            </a:r>
            <a:r>
              <a:rPr kumimoji="1" lang="ja-JP" altLang="en-US" sz="1800" spc="-100" dirty="0" smtClean="0"/>
              <a:t> </a:t>
            </a:r>
            <a:r>
              <a:rPr kumimoji="1" lang="en-US" altLang="ja-JP" sz="1800" spc="-100" dirty="0" smtClean="0"/>
              <a:t>(Tsukuba</a:t>
            </a:r>
            <a:r>
              <a:rPr kumimoji="1" lang="ja-JP" altLang="en-US" sz="1800" spc="-100" dirty="0" smtClean="0"/>
              <a:t> </a:t>
            </a:r>
            <a:r>
              <a:rPr kumimoji="1" lang="en-US" altLang="ja-JP" sz="1800" spc="-100" dirty="0" smtClean="0"/>
              <a:t>Univ.),</a:t>
            </a:r>
            <a:r>
              <a:rPr kumimoji="1" lang="ja-JP" altLang="en-US" sz="1800" spc="-100" dirty="0" smtClean="0"/>
              <a:t> </a:t>
            </a:r>
            <a:endParaRPr kumimoji="1" lang="en-US" altLang="ja-JP" sz="1800" spc="-100" dirty="0" smtClean="0"/>
          </a:p>
          <a:p>
            <a:pPr algn="l"/>
            <a:r>
              <a:rPr kumimoji="1" lang="en-US" altLang="ja-JP" sz="1800" spc="-100" dirty="0" smtClean="0"/>
              <a:t>Cecilia </a:t>
            </a:r>
            <a:r>
              <a:rPr kumimoji="1" lang="en-US" altLang="ja-JP" sz="1800" spc="-100" dirty="0" err="1" smtClean="0"/>
              <a:t>Ceccarelli</a:t>
            </a:r>
            <a:r>
              <a:rPr kumimoji="1" lang="en-US" altLang="ja-JP" sz="1800" spc="-100" dirty="0" smtClean="0"/>
              <a:t>, Bertrand </a:t>
            </a:r>
            <a:r>
              <a:rPr kumimoji="1" lang="en-US" altLang="ja-JP" sz="1800" spc="-100" dirty="0" err="1" smtClean="0"/>
              <a:t>Lefloch</a:t>
            </a:r>
            <a:r>
              <a:rPr kumimoji="1" lang="en-US" altLang="ja-JP" sz="1800" spc="-100" dirty="0" smtClean="0"/>
              <a:t> (IPAG, Univ. Grenoble </a:t>
            </a:r>
            <a:r>
              <a:rPr kumimoji="1" lang="en-US" altLang="ja-JP" sz="1800" spc="-100" dirty="0" err="1" smtClean="0"/>
              <a:t>Alpes</a:t>
            </a:r>
            <a:r>
              <a:rPr kumimoji="1" lang="en-US" altLang="ja-JP" sz="1800" spc="-100" dirty="0" smtClean="0"/>
              <a:t>), </a:t>
            </a:r>
          </a:p>
          <a:p>
            <a:pPr algn="l"/>
            <a:r>
              <a:rPr kumimoji="1" lang="en-US" altLang="ja-JP" sz="1800" spc="-100" dirty="0" smtClean="0"/>
              <a:t>Ana </a:t>
            </a:r>
            <a:r>
              <a:rPr kumimoji="1" lang="en-US" altLang="ja-JP" sz="1800" spc="-100" dirty="0" err="1" smtClean="0"/>
              <a:t>López-Sepulcre</a:t>
            </a:r>
            <a:r>
              <a:rPr kumimoji="1" lang="en-US" altLang="ja-JP" sz="1800" spc="-100" dirty="0" smtClean="0"/>
              <a:t> (IRAM, Univ. Grenoble </a:t>
            </a:r>
            <a:r>
              <a:rPr kumimoji="1" lang="en-US" altLang="ja-JP" sz="1800" spc="-100" dirty="0" err="1" smtClean="0"/>
              <a:t>Alpes</a:t>
            </a:r>
            <a:r>
              <a:rPr kumimoji="1" lang="en-US" altLang="ja-JP" sz="1800" spc="-100" dirty="0" smtClean="0"/>
              <a:t>), </a:t>
            </a:r>
          </a:p>
          <a:p>
            <a:pPr algn="l"/>
            <a:r>
              <a:rPr kumimoji="1" lang="en-US" altLang="ja-JP" sz="1800" spc="-100" dirty="0" smtClean="0"/>
              <a:t>and Satoshi</a:t>
            </a:r>
            <a:r>
              <a:rPr kumimoji="1" lang="ja-JP" altLang="en-US" sz="1800" spc="-100" dirty="0" smtClean="0"/>
              <a:t> </a:t>
            </a:r>
            <a:r>
              <a:rPr kumimoji="1" lang="en-US" altLang="ja-JP" sz="1800" spc="-100" dirty="0" smtClean="0"/>
              <a:t>Yamamoto</a:t>
            </a:r>
            <a:r>
              <a:rPr kumimoji="1" lang="ja-JP" altLang="en-US" sz="1800" spc="-100" dirty="0" smtClean="0"/>
              <a:t> </a:t>
            </a:r>
            <a:r>
              <a:rPr kumimoji="1" lang="en-US" altLang="ja-JP" sz="1800" spc="-100" dirty="0" smtClean="0"/>
              <a:t>(The Univ.</a:t>
            </a:r>
            <a:r>
              <a:rPr kumimoji="1" lang="ja-JP" altLang="en-US" sz="1800" spc="-100" dirty="0" smtClean="0"/>
              <a:t> </a:t>
            </a:r>
            <a:r>
              <a:rPr kumimoji="1" lang="en-AU" altLang="ja-JP" sz="1800" spc="-100" dirty="0" smtClean="0"/>
              <a:t>of </a:t>
            </a:r>
            <a:r>
              <a:rPr kumimoji="1" lang="en-US" altLang="ja-JP" sz="1800" spc="-100" dirty="0" smtClean="0"/>
              <a:t>Tokyo) </a:t>
            </a:r>
          </a:p>
        </p:txBody>
      </p:sp>
      <p:sp>
        <p:nvSpPr>
          <p:cNvPr id="8" name="フッター プレースホルダー 4"/>
          <p:cNvSpPr txBox="1">
            <a:spLocks/>
          </p:cNvSpPr>
          <p:nvPr/>
        </p:nvSpPr>
        <p:spPr>
          <a:xfrm>
            <a:off x="499663" y="3969417"/>
            <a:ext cx="8415591" cy="1776522"/>
          </a:xfrm>
          <a:prstGeom prst="rect">
            <a:avLst/>
          </a:prstGeom>
        </p:spPr>
        <p:txBody>
          <a:bodyPr vert="horz" anchor="ctr"/>
          <a:lstStyle>
            <a:defPPr>
              <a:defRPr lang="ja-JP"/>
            </a:defPPr>
            <a:lvl1pPr marL="0" algn="r" defTabSz="457200" rtl="0" eaLnBrk="1" latinLnBrk="0" hangingPunct="1">
              <a:defRPr kumimoji="0" sz="1400" kern="1200">
                <a:solidFill>
                  <a:schemeClr val="tx2"/>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pPr algn="l"/>
            <a:endParaRPr kumimoji="1" lang="en-US" altLang="ja-JP" sz="2000" dirty="0" smtClean="0"/>
          </a:p>
        </p:txBody>
      </p:sp>
      <p:sp>
        <p:nvSpPr>
          <p:cNvPr id="5" name="フッター プレースホルダー 4"/>
          <p:cNvSpPr>
            <a:spLocks noGrp="1"/>
          </p:cNvSpPr>
          <p:nvPr>
            <p:ph type="ftr" sz="quarter" idx="11"/>
          </p:nvPr>
        </p:nvSpPr>
        <p:spPr/>
        <p:txBody>
          <a:bodyPr/>
          <a:lstStyle/>
          <a:p>
            <a:r>
              <a:rPr kumimoji="1" lang="ja-JP" altLang="en-US" dirty="0" smtClean="0"/>
              <a:t>宇宙生命計算科学連携拠点第</a:t>
            </a:r>
            <a:r>
              <a:rPr kumimoji="1" lang="en-US" altLang="ja-JP" dirty="0" smtClean="0"/>
              <a:t>3</a:t>
            </a:r>
            <a:r>
              <a:rPr kumimoji="1" lang="ja-JP" altLang="en-US" dirty="0" smtClean="0"/>
              <a:t>回</a:t>
            </a:r>
            <a:r>
              <a:rPr kumimoji="1" lang="en-US" altLang="ja-JP" dirty="0" smtClean="0"/>
              <a:t>WS</a:t>
            </a:r>
          </a:p>
        </p:txBody>
      </p:sp>
      <p:sp>
        <p:nvSpPr>
          <p:cNvPr id="7" name="日付プレースホルダー 6"/>
          <p:cNvSpPr>
            <a:spLocks noGrp="1"/>
          </p:cNvSpPr>
          <p:nvPr>
            <p:ph type="dt" sz="half" idx="10"/>
          </p:nvPr>
        </p:nvSpPr>
        <p:spPr/>
        <p:txBody>
          <a:bodyPr/>
          <a:lstStyle/>
          <a:p>
            <a:r>
              <a:rPr kumimoji="1" lang="en-AU" altLang="ja-JP" smtClean="0"/>
              <a:t>2017/11/20</a:t>
            </a:r>
            <a:endParaRPr kumimoji="1" lang="ja-JP" altLang="en-US" dirty="0"/>
          </a:p>
        </p:txBody>
      </p:sp>
    </p:spTree>
    <p:extLst>
      <p:ext uri="{BB962C8B-B14F-4D97-AF65-F5344CB8AC3E}">
        <p14:creationId xmlns:p14="http://schemas.microsoft.com/office/powerpoint/2010/main" val="283344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Physical Parameters for the IRE model</a:t>
            </a:r>
            <a:endParaRPr lang="en-US" dirty="0"/>
          </a:p>
        </p:txBody>
      </p:sp>
      <p:sp>
        <p:nvSpPr>
          <p:cNvPr id="4" name="Content Placeholder 3"/>
          <p:cNvSpPr>
            <a:spLocks noGrp="1"/>
          </p:cNvSpPr>
          <p:nvPr>
            <p:ph sz="quarter" idx="1"/>
          </p:nvPr>
        </p:nvSpPr>
        <p:spPr/>
        <p:txBody>
          <a:bodyPr>
            <a:normAutofit/>
          </a:bodyPr>
          <a:lstStyle/>
          <a:p>
            <a:pPr marL="0" lvl="0" indent="0">
              <a:buClr>
                <a:srgbClr val="DD8047"/>
              </a:buClr>
              <a:buNone/>
            </a:pPr>
            <a:endParaRPr lang="en-US" altLang="ja-JP" sz="2000" baseline="30000" dirty="0" smtClean="0">
              <a:solidFill>
                <a:prstClr val="black"/>
              </a:solidFill>
            </a:endParaRPr>
          </a:p>
          <a:p>
            <a:pPr marL="0" lvl="0" indent="0" algn="r">
              <a:spcBef>
                <a:spcPts val="25900"/>
              </a:spcBef>
              <a:buClr>
                <a:srgbClr val="DD8047"/>
              </a:buClr>
              <a:buNone/>
            </a:pPr>
            <a:r>
              <a:rPr lang="en-US" altLang="ja-JP" sz="1800" baseline="30000" dirty="0" err="1" smtClean="0">
                <a:solidFill>
                  <a:prstClr val="black"/>
                </a:solidFill>
              </a:rPr>
              <a:t>a</a:t>
            </a:r>
            <a:r>
              <a:rPr lang="en-US" altLang="ja-JP" sz="1800" dirty="0" err="1" smtClean="0">
                <a:solidFill>
                  <a:prstClr val="black"/>
                </a:solidFill>
              </a:rPr>
              <a:t>Sakai</a:t>
            </a:r>
            <a:r>
              <a:rPr lang="ja-JP" altLang="en-US" sz="1800" dirty="0" smtClean="0">
                <a:solidFill>
                  <a:prstClr val="black"/>
                </a:solidFill>
              </a:rPr>
              <a:t> </a:t>
            </a:r>
            <a:r>
              <a:rPr lang="en-US" altLang="ja-JP" sz="1800" dirty="0">
                <a:solidFill>
                  <a:prstClr val="black"/>
                </a:solidFill>
              </a:rPr>
              <a:t>et</a:t>
            </a:r>
            <a:r>
              <a:rPr lang="ja-JP" altLang="en-US" sz="1800" dirty="0">
                <a:solidFill>
                  <a:prstClr val="black"/>
                </a:solidFill>
              </a:rPr>
              <a:t> </a:t>
            </a:r>
            <a:r>
              <a:rPr lang="en-US" altLang="ja-JP" sz="1800" dirty="0">
                <a:solidFill>
                  <a:prstClr val="black"/>
                </a:solidFill>
              </a:rPr>
              <a:t>al.</a:t>
            </a:r>
            <a:r>
              <a:rPr lang="ja-JP" altLang="en-US" sz="1800" dirty="0">
                <a:solidFill>
                  <a:prstClr val="black"/>
                </a:solidFill>
              </a:rPr>
              <a:t> </a:t>
            </a:r>
            <a:r>
              <a:rPr lang="en-US" altLang="ja-JP" sz="1800" dirty="0">
                <a:solidFill>
                  <a:prstClr val="black"/>
                </a:solidFill>
              </a:rPr>
              <a:t>(</a:t>
            </a:r>
            <a:r>
              <a:rPr lang="en-US" altLang="ja-JP" sz="1800" dirty="0" smtClean="0">
                <a:solidFill>
                  <a:prstClr val="black"/>
                </a:solidFill>
              </a:rPr>
              <a:t>2014a), </a:t>
            </a:r>
            <a:r>
              <a:rPr lang="en-US" altLang="ja-JP" sz="1800" baseline="30000" dirty="0" err="1" smtClean="0">
                <a:solidFill>
                  <a:prstClr val="black"/>
                </a:solidFill>
              </a:rPr>
              <a:t>b</a:t>
            </a:r>
            <a:r>
              <a:rPr lang="en-US" altLang="ja-JP" sz="1800" dirty="0" err="1" smtClean="0">
                <a:solidFill>
                  <a:prstClr val="black"/>
                </a:solidFill>
              </a:rPr>
              <a:t>Sakai</a:t>
            </a:r>
            <a:r>
              <a:rPr lang="en-US" altLang="ja-JP" sz="1800" dirty="0" smtClean="0">
                <a:solidFill>
                  <a:prstClr val="black"/>
                </a:solidFill>
              </a:rPr>
              <a:t> et al. (2016),</a:t>
            </a:r>
            <a:r>
              <a:rPr lang="ja-JP" altLang="en-US" sz="1800" dirty="0" smtClean="0">
                <a:solidFill>
                  <a:prstClr val="black"/>
                </a:solidFill>
              </a:rPr>
              <a:t> </a:t>
            </a:r>
            <a:r>
              <a:rPr lang="en-AU" altLang="ja-JP" sz="1800" baseline="30000" dirty="0">
                <a:solidFill>
                  <a:prstClr val="black"/>
                </a:solidFill>
              </a:rPr>
              <a:t>c</a:t>
            </a:r>
            <a:r>
              <a:rPr lang="en-US" altLang="ja-JP" sz="1800" dirty="0" smtClean="0">
                <a:solidFill>
                  <a:prstClr val="black"/>
                </a:solidFill>
              </a:rPr>
              <a:t>Imai</a:t>
            </a:r>
            <a:r>
              <a:rPr lang="ja-JP" altLang="en-US" sz="1800" dirty="0" smtClean="0">
                <a:solidFill>
                  <a:prstClr val="black"/>
                </a:solidFill>
              </a:rPr>
              <a:t> </a:t>
            </a:r>
            <a:r>
              <a:rPr lang="en-US" altLang="ja-JP" sz="1800" dirty="0">
                <a:solidFill>
                  <a:prstClr val="black"/>
                </a:solidFill>
              </a:rPr>
              <a:t>et</a:t>
            </a:r>
            <a:r>
              <a:rPr lang="ja-JP" altLang="en-US" sz="1800" dirty="0">
                <a:solidFill>
                  <a:prstClr val="black"/>
                </a:solidFill>
              </a:rPr>
              <a:t> </a:t>
            </a:r>
            <a:r>
              <a:rPr lang="en-US" altLang="ja-JP" sz="1800" dirty="0">
                <a:solidFill>
                  <a:prstClr val="black"/>
                </a:solidFill>
              </a:rPr>
              <a:t>al.</a:t>
            </a:r>
            <a:r>
              <a:rPr lang="ja-JP" altLang="en-US" sz="1800" dirty="0">
                <a:solidFill>
                  <a:prstClr val="black"/>
                </a:solidFill>
              </a:rPr>
              <a:t> </a:t>
            </a:r>
            <a:r>
              <a:rPr lang="en-US" altLang="ja-JP" sz="1800" dirty="0">
                <a:solidFill>
                  <a:prstClr val="black"/>
                </a:solidFill>
              </a:rPr>
              <a:t>(2016)</a:t>
            </a:r>
            <a:endParaRPr lang="en-US" sz="1800" dirty="0">
              <a:solidFill>
                <a:prstClr val="black"/>
              </a:solidFill>
            </a:endParaRPr>
          </a:p>
          <a:p>
            <a:pPr>
              <a:spcBef>
                <a:spcPts val="1200"/>
              </a:spcBef>
            </a:pPr>
            <a:r>
              <a:rPr lang="en-AU" altLang="ja-JP" dirty="0" smtClean="0"/>
              <a:t>Specific angular momentum ( </a:t>
            </a:r>
            <a:r>
              <a:rPr lang="en-AU" altLang="ja-JP" i="1" dirty="0" smtClean="0"/>
              <a:t>j </a:t>
            </a:r>
            <a:r>
              <a:rPr lang="en-AU" altLang="ja-JP" dirty="0" smtClean="0"/>
              <a:t>)</a:t>
            </a:r>
            <a:r>
              <a:rPr lang="en-US" altLang="ja-JP" dirty="0" smtClean="0"/>
              <a:t>: </a:t>
            </a:r>
          </a:p>
        </p:txBody>
      </p:sp>
      <p:graphicFrame>
        <p:nvGraphicFramePr>
          <p:cNvPr id="5" name="Content Placeholder 4"/>
          <p:cNvGraphicFramePr>
            <a:graphicFrameLocks/>
          </p:cNvGraphicFramePr>
          <p:nvPr>
            <p:extLst>
              <p:ext uri="{D42A27DB-BD31-4B8C-83A1-F6EECF244321}">
                <p14:modId xmlns:p14="http://schemas.microsoft.com/office/powerpoint/2010/main" val="13268724"/>
              </p:ext>
            </p:extLst>
          </p:nvPr>
        </p:nvGraphicFramePr>
        <p:xfrm>
          <a:off x="293688" y="1350146"/>
          <a:ext cx="8496251" cy="3391834"/>
        </p:xfrm>
        <a:graphic>
          <a:graphicData uri="http://schemas.openxmlformats.org/drawingml/2006/table">
            <a:tbl>
              <a:tblPr firstRow="1" bandRow="1">
                <a:tableStyleId>{3B4B98B0-60AC-42C2-AFA5-B58CD77FA1E5}</a:tableStyleId>
              </a:tblPr>
              <a:tblGrid>
                <a:gridCol w="1433862"/>
                <a:gridCol w="652121"/>
                <a:gridCol w="1166954"/>
                <a:gridCol w="1693227"/>
                <a:gridCol w="1670346"/>
                <a:gridCol w="1879741"/>
              </a:tblGrid>
              <a:tr h="614364">
                <a:tc>
                  <a:txBody>
                    <a:bodyPr/>
                    <a:lstStyle/>
                    <a:p>
                      <a:pPr algn="ctr">
                        <a:lnSpc>
                          <a:spcPct val="80000"/>
                        </a:lnSpc>
                      </a:pPr>
                      <a:r>
                        <a:rPr lang="en-AU" altLang="ja-JP" sz="1600" b="0" spc="-100" dirty="0" smtClean="0"/>
                        <a:t>Source</a:t>
                      </a:r>
                      <a:endParaRPr lang="en-US" sz="1600" b="0" spc="-100" dirty="0"/>
                    </a:p>
                  </a:txBody>
                  <a:tcPr anchor="ctr"/>
                </a:tc>
                <a:tc>
                  <a:txBody>
                    <a:bodyPr/>
                    <a:lstStyle/>
                    <a:p>
                      <a:pPr algn="ctr">
                        <a:lnSpc>
                          <a:spcPct val="80000"/>
                        </a:lnSpc>
                      </a:pPr>
                      <a:r>
                        <a:rPr lang="en-US" altLang="ja-JP" sz="1600" b="0" i="0" spc="-100" dirty="0" smtClean="0"/>
                        <a:t>Class</a:t>
                      </a:r>
                      <a:endParaRPr lang="en-US" sz="1600" b="0" i="0" spc="-100" dirty="0"/>
                    </a:p>
                  </a:txBody>
                  <a:tcPr anchor="ctr"/>
                </a:tc>
                <a:tc>
                  <a:txBody>
                    <a:bodyPr/>
                    <a:lstStyle/>
                    <a:p>
                      <a:pPr algn="ctr">
                        <a:lnSpc>
                          <a:spcPct val="80000"/>
                        </a:lnSpc>
                      </a:pPr>
                      <a:r>
                        <a:rPr lang="en-US" sz="1600" b="0" spc="-100" baseline="0" dirty="0" smtClean="0"/>
                        <a:t>Assumed Inclination</a:t>
                      </a:r>
                    </a:p>
                    <a:p>
                      <a:pPr algn="ctr">
                        <a:lnSpc>
                          <a:spcPct val="80000"/>
                        </a:lnSpc>
                      </a:pPr>
                      <a:r>
                        <a:rPr lang="en-US" sz="1600" b="0" spc="-100" baseline="0" dirty="0" smtClean="0"/>
                        <a:t>Angle (º)</a:t>
                      </a:r>
                      <a:endParaRPr lang="en-US" sz="1600" b="0" spc="-100" baseline="0" dirty="0"/>
                    </a:p>
                  </a:txBody>
                  <a:tcPr anchor="ctr"/>
                </a:tc>
                <a:tc>
                  <a:txBody>
                    <a:bodyPr/>
                    <a:lstStyle/>
                    <a:p>
                      <a:pPr algn="ctr">
                        <a:lnSpc>
                          <a:spcPct val="80000"/>
                        </a:lnSpc>
                      </a:pPr>
                      <a:r>
                        <a:rPr lang="en-AU" altLang="ja-JP" sz="1600" b="0" i="0" spc="-100" dirty="0" err="1" smtClean="0"/>
                        <a:t>Protostellar</a:t>
                      </a:r>
                      <a:r>
                        <a:rPr lang="en-AU" altLang="ja-JP" sz="1600" b="0" i="0" spc="-100" dirty="0" smtClean="0"/>
                        <a:t> Mass</a:t>
                      </a:r>
                      <a:endParaRPr lang="en-US" altLang="ja-JP" sz="1600" b="0" i="0" spc="-100" dirty="0" smtClean="0"/>
                    </a:p>
                    <a:p>
                      <a:pPr algn="ctr">
                        <a:lnSpc>
                          <a:spcPct val="80000"/>
                        </a:lnSpc>
                      </a:pPr>
                      <a:r>
                        <a:rPr lang="en-US" altLang="ja-JP" sz="1600" b="0" i="1" spc="-100" dirty="0" smtClean="0"/>
                        <a:t>M</a:t>
                      </a:r>
                      <a:r>
                        <a:rPr lang="ja-JP" altLang="en-US" sz="1600" b="0" spc="-100" dirty="0" smtClean="0"/>
                        <a:t> </a:t>
                      </a:r>
                      <a:r>
                        <a:rPr lang="en-US" altLang="ja-JP" sz="1600" b="0" spc="-100" dirty="0" smtClean="0"/>
                        <a:t>(</a:t>
                      </a:r>
                      <a:r>
                        <a:rPr lang="en-US" altLang="en-US" sz="1600" i="1" dirty="0" smtClean="0"/>
                        <a:t>M</a:t>
                      </a:r>
                      <a:r>
                        <a:rPr lang="ja-JP" altLang="en-US" sz="1600" spc="-120" baseline="-25000" smtClean="0"/>
                        <a:t>⦿</a:t>
                      </a:r>
                      <a:r>
                        <a:rPr lang="en-US" altLang="ja-JP" sz="1600" b="0" spc="-100" smtClean="0"/>
                        <a:t>)</a:t>
                      </a:r>
                      <a:endParaRPr lang="en-US" sz="1600" b="0" spc="-100" dirty="0"/>
                    </a:p>
                  </a:txBody>
                  <a:tcPr anchor="ctr"/>
                </a:tc>
                <a:tc>
                  <a:txBody>
                    <a:bodyPr/>
                    <a:lstStyle/>
                    <a:p>
                      <a:pPr algn="ctr">
                        <a:lnSpc>
                          <a:spcPct val="80000"/>
                        </a:lnSpc>
                      </a:pPr>
                      <a:r>
                        <a:rPr lang="en-AU" altLang="ja-JP" sz="1600" b="0" i="0" spc="-100" dirty="0" smtClean="0"/>
                        <a:t>Radius</a:t>
                      </a:r>
                      <a:r>
                        <a:rPr lang="en-AU" altLang="ja-JP" sz="1600" b="0" i="0" spc="-100" baseline="0" dirty="0" smtClean="0"/>
                        <a:t> of the CB</a:t>
                      </a:r>
                      <a:endParaRPr lang="en-US" altLang="ja-JP" sz="1600" b="0" i="0" spc="-100" dirty="0" smtClean="0"/>
                    </a:p>
                    <a:p>
                      <a:pPr algn="ctr">
                        <a:lnSpc>
                          <a:spcPct val="80000"/>
                        </a:lnSpc>
                      </a:pPr>
                      <a:r>
                        <a:rPr lang="en-US" altLang="ja-JP" sz="1600" b="0" i="1" spc="-100" dirty="0" err="1" smtClean="0"/>
                        <a:t>r</a:t>
                      </a:r>
                      <a:r>
                        <a:rPr lang="en-US" altLang="ja-JP" sz="1600" b="0" spc="-100" baseline="-25000" dirty="0" err="1" smtClean="0"/>
                        <a:t>CB</a:t>
                      </a:r>
                      <a:r>
                        <a:rPr lang="ja-JP" altLang="en-US" sz="1600" b="0" spc="-100" dirty="0" smtClean="0"/>
                        <a:t> </a:t>
                      </a:r>
                      <a:r>
                        <a:rPr lang="en-US" altLang="ja-JP" sz="1600" b="0" spc="-100" dirty="0" smtClean="0"/>
                        <a:t>(au)</a:t>
                      </a:r>
                      <a:endParaRPr lang="en-US" sz="1600" b="0" spc="-100" dirty="0"/>
                    </a:p>
                  </a:txBody>
                  <a:tcPr anchor="ctr"/>
                </a:tc>
                <a:tc>
                  <a:txBody>
                    <a:bodyPr/>
                    <a:lstStyle/>
                    <a:p>
                      <a:pPr algn="ctr">
                        <a:lnSpc>
                          <a:spcPct val="80000"/>
                        </a:lnSpc>
                      </a:pPr>
                      <a:r>
                        <a:rPr lang="en-AU" altLang="ja-JP" sz="1600" b="0" spc="-100" dirty="0" smtClean="0"/>
                        <a:t>Specific Angular Momentum</a:t>
                      </a:r>
                      <a:endParaRPr lang="en-US" altLang="ja-JP" sz="1600" b="0" spc="-100" dirty="0" smtClean="0"/>
                    </a:p>
                    <a:p>
                      <a:pPr algn="ctr">
                        <a:lnSpc>
                          <a:spcPct val="80000"/>
                        </a:lnSpc>
                      </a:pPr>
                      <a:r>
                        <a:rPr lang="en-US" altLang="ja-JP" sz="1600" b="0" i="1" spc="-100" dirty="0" smtClean="0"/>
                        <a:t>j</a:t>
                      </a:r>
                      <a:r>
                        <a:rPr lang="en-US" altLang="ja-JP" sz="1600" b="0" spc="-100" dirty="0" smtClean="0"/>
                        <a:t> (10</a:t>
                      </a:r>
                      <a:r>
                        <a:rPr lang="en-US" altLang="ja-JP" sz="1600" b="0" spc="-100" baseline="30000" dirty="0" smtClean="0"/>
                        <a:t>−4</a:t>
                      </a:r>
                      <a:r>
                        <a:rPr lang="en-US" altLang="ja-JP" sz="1600" b="0" spc="-100" dirty="0" smtClean="0"/>
                        <a:t> km s</a:t>
                      </a:r>
                      <a:r>
                        <a:rPr lang="en-US" altLang="ja-JP" sz="1600" b="0" spc="-100" baseline="30000" dirty="0" smtClean="0"/>
                        <a:t>−1</a:t>
                      </a:r>
                      <a:r>
                        <a:rPr lang="en-US" altLang="ja-JP" sz="1600" b="0" spc="-100" dirty="0" smtClean="0"/>
                        <a:t> pc)</a:t>
                      </a:r>
                      <a:endParaRPr lang="en-US" sz="1600" b="0" spc="-100" dirty="0"/>
                    </a:p>
                  </a:txBody>
                  <a:tcPr anchor="ctr"/>
                </a:tc>
              </a:tr>
              <a:tr h="310827">
                <a:tc>
                  <a:txBody>
                    <a:bodyPr/>
                    <a:lstStyle/>
                    <a:p>
                      <a:pPr algn="ctr">
                        <a:lnSpc>
                          <a:spcPct val="80000"/>
                        </a:lnSpc>
                      </a:pPr>
                      <a:r>
                        <a:rPr lang="en-US" sz="1600" b="0" spc="-100" dirty="0" smtClean="0"/>
                        <a:t>L1527</a:t>
                      </a:r>
                      <a:r>
                        <a:rPr lang="en-US" sz="1600" b="0" spc="-100" baseline="30000" dirty="0" smtClean="0"/>
                        <a:t>a</a:t>
                      </a:r>
                      <a:endParaRPr lang="en-US" sz="1600" b="0" spc="-100" baseline="30000" dirty="0"/>
                    </a:p>
                  </a:txBody>
                  <a:tcPr anchor="ctr"/>
                </a:tc>
                <a:tc>
                  <a:txBody>
                    <a:bodyPr/>
                    <a:lstStyle/>
                    <a:p>
                      <a:pPr algn="ctr">
                        <a:lnSpc>
                          <a:spcPct val="80000"/>
                        </a:lnSpc>
                      </a:pPr>
                      <a:r>
                        <a:rPr lang="en-US" sz="1600" b="0" spc="-100" dirty="0" smtClean="0"/>
                        <a:t>0/I</a:t>
                      </a:r>
                      <a:endParaRPr lang="en-US" sz="1600" b="0" spc="-100" dirty="0"/>
                    </a:p>
                  </a:txBody>
                  <a:tcPr anchor="ctr"/>
                </a:tc>
                <a:tc>
                  <a:txBody>
                    <a:bodyPr/>
                    <a:lstStyle/>
                    <a:p>
                      <a:pPr algn="ctr">
                        <a:lnSpc>
                          <a:spcPct val="80000"/>
                        </a:lnSpc>
                      </a:pPr>
                      <a:r>
                        <a:rPr lang="en-US" sz="1600" b="0" spc="-100" dirty="0" smtClean="0"/>
                        <a:t>85</a:t>
                      </a:r>
                      <a:endParaRPr lang="en-US" sz="1600" b="0" spc="-100" dirty="0"/>
                    </a:p>
                  </a:txBody>
                  <a:tcPr anchor="ctr"/>
                </a:tc>
                <a:tc>
                  <a:txBody>
                    <a:bodyPr/>
                    <a:lstStyle/>
                    <a:p>
                      <a:pPr algn="ctr">
                        <a:lnSpc>
                          <a:spcPct val="80000"/>
                        </a:lnSpc>
                      </a:pPr>
                      <a:r>
                        <a:rPr lang="en-US" sz="1600" b="0" spc="-100" dirty="0" smtClean="0"/>
                        <a:t>0.18</a:t>
                      </a:r>
                      <a:r>
                        <a:rPr lang="en-US" altLang="ja-JP" sz="1600" b="0" spc="-100" dirty="0" smtClean="0"/>
                        <a:t>±0.05</a:t>
                      </a:r>
                      <a:endParaRPr lang="en-US" sz="1600" b="0" spc="-100" dirty="0"/>
                    </a:p>
                  </a:txBody>
                  <a:tcPr anchor="ctr"/>
                </a:tc>
                <a:tc>
                  <a:txBody>
                    <a:bodyPr/>
                    <a:lstStyle/>
                    <a:p>
                      <a:pPr algn="ctr">
                        <a:lnSpc>
                          <a:spcPct val="80000"/>
                        </a:lnSpc>
                      </a:pPr>
                      <a:r>
                        <a:rPr lang="en-US" sz="1600" b="0" spc="-100" dirty="0" smtClean="0"/>
                        <a:t>100</a:t>
                      </a:r>
                      <a:r>
                        <a:rPr lang="en-US" altLang="ja-JP" sz="1600" b="0" spc="-100" dirty="0" smtClean="0"/>
                        <a:t>±20</a:t>
                      </a:r>
                      <a:endParaRPr lang="en-US" sz="1600" b="0" spc="-100" dirty="0"/>
                    </a:p>
                  </a:txBody>
                  <a:tcPr anchor="ctr"/>
                </a:tc>
                <a:tc>
                  <a:txBody>
                    <a:bodyPr/>
                    <a:lstStyle/>
                    <a:p>
                      <a:pPr algn="ctr">
                        <a:lnSpc>
                          <a:spcPct val="80000"/>
                        </a:lnSpc>
                      </a:pPr>
                      <a:r>
                        <a:rPr lang="en-US" sz="1600" b="0" spc="-100" dirty="0" smtClean="0"/>
                        <a:t>8.7</a:t>
                      </a:r>
                      <a:r>
                        <a:rPr lang="en-US" altLang="ja-JP" sz="1600" b="0" spc="-100" dirty="0" smtClean="0"/>
                        <a:t>±1</a:t>
                      </a:r>
                      <a:endParaRPr lang="en-US" sz="1600" b="0" spc="-100" dirty="0"/>
                    </a:p>
                  </a:txBody>
                  <a:tcPr anchor="ctr"/>
                </a:tc>
              </a:tr>
              <a:tr h="457575">
                <a:tc>
                  <a:txBody>
                    <a:bodyPr/>
                    <a:lstStyle/>
                    <a:p>
                      <a:pPr algn="ctr">
                        <a:lnSpc>
                          <a:spcPct val="80000"/>
                        </a:lnSpc>
                      </a:pPr>
                      <a:r>
                        <a:rPr lang="en-US" sz="1600" b="0" spc="-100" dirty="0" smtClean="0"/>
                        <a:t>IRAS 15398</a:t>
                      </a:r>
                      <a:r>
                        <a:rPr lang="en-US" altLang="ja-JP" sz="1600" b="0" spc="-100" dirty="0" smtClean="0"/>
                        <a:t>−</a:t>
                      </a:r>
                      <a:r>
                        <a:rPr lang="en-US" sz="1600" b="0" spc="-100" dirty="0" smtClean="0"/>
                        <a:t>3359</a:t>
                      </a:r>
                      <a:endParaRPr lang="en-US" sz="1600" b="0" spc="-100" dirty="0"/>
                    </a:p>
                  </a:txBody>
                  <a:tcPr anchor="ctr"/>
                </a:tc>
                <a:tc>
                  <a:txBody>
                    <a:bodyPr/>
                    <a:lstStyle/>
                    <a:p>
                      <a:pPr algn="ctr">
                        <a:lnSpc>
                          <a:spcPct val="80000"/>
                        </a:lnSpc>
                      </a:pPr>
                      <a:r>
                        <a:rPr lang="en-US" sz="1600" b="0" spc="-100" dirty="0" smtClean="0"/>
                        <a:t>0/I</a:t>
                      </a:r>
                      <a:endParaRPr lang="en-US" sz="1600" b="0" spc="-100" dirty="0"/>
                    </a:p>
                  </a:txBody>
                  <a:tcPr anchor="ctr"/>
                </a:tc>
                <a:tc>
                  <a:txBody>
                    <a:bodyPr/>
                    <a:lstStyle/>
                    <a:p>
                      <a:pPr algn="ctr">
                        <a:lnSpc>
                          <a:spcPct val="80000"/>
                        </a:lnSpc>
                      </a:pPr>
                      <a:r>
                        <a:rPr lang="en-US" sz="1600" b="0" spc="-100" dirty="0" smtClean="0"/>
                        <a:t>70</a:t>
                      </a:r>
                      <a:r>
                        <a:rPr lang="en-US" altLang="ja-JP" sz="1600" b="0" spc="-100" dirty="0" smtClean="0"/>
                        <a:t>±10</a:t>
                      </a:r>
                      <a:endParaRPr lang="en-US" sz="1600" b="0" spc="-100" dirty="0"/>
                    </a:p>
                  </a:txBody>
                  <a:tcPr anchor="ctr"/>
                </a:tc>
                <a:tc>
                  <a:txBody>
                    <a:bodyPr/>
                    <a:lstStyle/>
                    <a:p>
                      <a:pPr algn="ctr">
                        <a:lnSpc>
                          <a:spcPct val="80000"/>
                        </a:lnSpc>
                      </a:pPr>
                      <a:r>
                        <a:rPr lang="en-US" altLang="ja-JP" sz="1600" b="0" spc="-100" dirty="0" smtClean="0"/>
                        <a:t>0.02±0.02</a:t>
                      </a:r>
                      <a:endParaRPr lang="en-US" sz="1600" b="0" spc="-100" dirty="0"/>
                    </a:p>
                  </a:txBody>
                  <a:tcPr anchor="ctr"/>
                </a:tc>
                <a:tc>
                  <a:txBody>
                    <a:bodyPr/>
                    <a:lstStyle/>
                    <a:p>
                      <a:pPr algn="ctr">
                        <a:lnSpc>
                          <a:spcPct val="80000"/>
                        </a:lnSpc>
                      </a:pPr>
                      <a:r>
                        <a:rPr lang="en-US" sz="1600" b="0" spc="-100" dirty="0" smtClean="0"/>
                        <a:t>&lt;30</a:t>
                      </a:r>
                      <a:endParaRPr lang="en-US" sz="1600" b="0" spc="-100" dirty="0"/>
                    </a:p>
                  </a:txBody>
                  <a:tcPr anchor="ctr"/>
                </a:tc>
                <a:tc>
                  <a:txBody>
                    <a:bodyPr/>
                    <a:lstStyle/>
                    <a:p>
                      <a:pPr algn="ctr">
                        <a:lnSpc>
                          <a:spcPct val="80000"/>
                        </a:lnSpc>
                      </a:pPr>
                      <a:r>
                        <a:rPr lang="en-US" sz="1600" b="0" spc="-100" dirty="0" smtClean="0"/>
                        <a:t>&lt;1.6</a:t>
                      </a:r>
                      <a:endParaRPr lang="en-US" sz="1600" b="0" spc="-100" dirty="0"/>
                    </a:p>
                  </a:txBody>
                  <a:tcPr anchor="ctr"/>
                </a:tc>
              </a:tr>
              <a:tr h="310827">
                <a:tc>
                  <a:txBody>
                    <a:bodyPr/>
                    <a:lstStyle/>
                    <a:p>
                      <a:pPr algn="ctr">
                        <a:lnSpc>
                          <a:spcPct val="80000"/>
                        </a:lnSpc>
                      </a:pPr>
                      <a:r>
                        <a:rPr lang="en-US" sz="1600" b="0" spc="-100" dirty="0" smtClean="0"/>
                        <a:t>TMC</a:t>
                      </a:r>
                      <a:r>
                        <a:rPr lang="en-US" altLang="ja-JP" sz="1600" b="0" spc="-100" dirty="0" smtClean="0"/>
                        <a:t>−</a:t>
                      </a:r>
                      <a:r>
                        <a:rPr lang="en-US" sz="1600" b="0" spc="-100" dirty="0" smtClean="0"/>
                        <a:t>1A</a:t>
                      </a:r>
                      <a:r>
                        <a:rPr lang="en-US" altLang="ja-JP" sz="1600" b="0" spc="-100" baseline="30000" dirty="0" smtClean="0"/>
                        <a:t>b</a:t>
                      </a:r>
                      <a:endParaRPr lang="en-US" sz="1600" b="0" spc="-100" baseline="30000" dirty="0"/>
                    </a:p>
                  </a:txBody>
                  <a:tcPr anchor="ctr"/>
                </a:tc>
                <a:tc>
                  <a:txBody>
                    <a:bodyPr/>
                    <a:lstStyle/>
                    <a:p>
                      <a:pPr algn="ctr">
                        <a:lnSpc>
                          <a:spcPct val="80000"/>
                        </a:lnSpc>
                      </a:pPr>
                      <a:r>
                        <a:rPr lang="en-US" sz="1600" b="0" spc="-100" dirty="0" smtClean="0"/>
                        <a:t>I</a:t>
                      </a:r>
                      <a:endParaRPr lang="en-US" sz="1600" b="0" spc="-100" dirty="0"/>
                    </a:p>
                  </a:txBody>
                  <a:tcPr anchor="ctr"/>
                </a:tc>
                <a:tc>
                  <a:txBody>
                    <a:bodyPr/>
                    <a:lstStyle/>
                    <a:p>
                      <a:pPr algn="ctr">
                        <a:lnSpc>
                          <a:spcPct val="80000"/>
                        </a:lnSpc>
                      </a:pPr>
                      <a:r>
                        <a:rPr lang="en-US" sz="1600" b="0" spc="-100" dirty="0" smtClean="0"/>
                        <a:t>70</a:t>
                      </a:r>
                      <a:endParaRPr lang="en-US" sz="1600" b="0" spc="-100" dirty="0"/>
                    </a:p>
                  </a:txBody>
                  <a:tcPr anchor="ctr"/>
                </a:tc>
                <a:tc>
                  <a:txBody>
                    <a:bodyPr/>
                    <a:lstStyle/>
                    <a:p>
                      <a:pPr algn="ctr">
                        <a:lnSpc>
                          <a:spcPct val="80000"/>
                        </a:lnSpc>
                      </a:pPr>
                      <a:r>
                        <a:rPr lang="en-US" sz="1600" b="0" spc="-100" dirty="0" smtClean="0"/>
                        <a:t>0.25</a:t>
                      </a:r>
                      <a:r>
                        <a:rPr lang="en-US" altLang="ja-JP" sz="1600" b="0" spc="-100" dirty="0" smtClean="0"/>
                        <a:t>±0.05</a:t>
                      </a:r>
                      <a:endParaRPr lang="en-US" sz="1600" b="0" spc="-100" dirty="0"/>
                    </a:p>
                  </a:txBody>
                  <a:tcPr anchor="ctr"/>
                </a:tc>
                <a:tc>
                  <a:txBody>
                    <a:bodyPr/>
                    <a:lstStyle/>
                    <a:p>
                      <a:pPr algn="ctr">
                        <a:lnSpc>
                          <a:spcPct val="80000"/>
                        </a:lnSpc>
                      </a:pPr>
                      <a:r>
                        <a:rPr lang="en-US" sz="1600" b="0" spc="-100" dirty="0" smtClean="0"/>
                        <a:t>50</a:t>
                      </a:r>
                      <a:r>
                        <a:rPr lang="en-US" altLang="ja-JP" sz="1600" b="0" spc="-100" dirty="0" smtClean="0"/>
                        <a:t>±10</a:t>
                      </a:r>
                      <a:endParaRPr lang="en-US" sz="1600" b="0" spc="-100" dirty="0"/>
                    </a:p>
                  </a:txBody>
                  <a:tcPr anchor="ctr"/>
                </a:tc>
                <a:tc>
                  <a:txBody>
                    <a:bodyPr/>
                    <a:lstStyle/>
                    <a:p>
                      <a:pPr algn="ctr">
                        <a:lnSpc>
                          <a:spcPct val="80000"/>
                        </a:lnSpc>
                      </a:pPr>
                      <a:r>
                        <a:rPr lang="en-US" sz="1600" b="0" spc="-100" dirty="0" smtClean="0"/>
                        <a:t>7.2</a:t>
                      </a:r>
                      <a:r>
                        <a:rPr lang="en-US" altLang="ja-JP" sz="1600" b="0" spc="-100" dirty="0" smtClean="0"/>
                        <a:t>±1</a:t>
                      </a:r>
                      <a:endParaRPr lang="en-US" sz="1600" b="0" spc="-100" dirty="0"/>
                    </a:p>
                  </a:txBody>
                  <a:tcPr anchor="ctr"/>
                </a:tc>
              </a:tr>
              <a:tr h="642922">
                <a:tc>
                  <a:txBody>
                    <a:bodyPr/>
                    <a:lstStyle/>
                    <a:p>
                      <a:pPr algn="ctr">
                        <a:lnSpc>
                          <a:spcPct val="80000"/>
                        </a:lnSpc>
                      </a:pPr>
                      <a:r>
                        <a:rPr lang="en-US" sz="1600" b="0" spc="-100" dirty="0" smtClean="0"/>
                        <a:t>IRAS 16293</a:t>
                      </a:r>
                      <a:r>
                        <a:rPr lang="en-US" altLang="ja-JP" sz="1600" b="0" spc="-100" dirty="0" smtClean="0"/>
                        <a:t>−</a:t>
                      </a:r>
                      <a:r>
                        <a:rPr lang="en-US" sz="1600" b="0" spc="-100" dirty="0" smtClean="0"/>
                        <a:t>2422 </a:t>
                      </a:r>
                    </a:p>
                    <a:p>
                      <a:pPr algn="ctr">
                        <a:lnSpc>
                          <a:spcPct val="80000"/>
                        </a:lnSpc>
                      </a:pPr>
                      <a:r>
                        <a:rPr lang="en-US" sz="1600" b="0" spc="-100" dirty="0" smtClean="0"/>
                        <a:t>Source A</a:t>
                      </a:r>
                      <a:endParaRPr lang="en-US" sz="1600" b="0" spc="-100" dirty="0"/>
                    </a:p>
                  </a:txBody>
                  <a:tcPr anchor="ctr"/>
                </a:tc>
                <a:tc>
                  <a:txBody>
                    <a:bodyPr/>
                    <a:lstStyle/>
                    <a:p>
                      <a:pPr algn="ctr">
                        <a:lnSpc>
                          <a:spcPct val="80000"/>
                        </a:lnSpc>
                      </a:pPr>
                      <a:r>
                        <a:rPr lang="en-US" sz="1600" b="0" spc="-100" dirty="0" smtClean="0"/>
                        <a:t>0</a:t>
                      </a:r>
                      <a:endParaRPr lang="en-US" sz="1600" b="0" spc="-100" dirty="0"/>
                    </a:p>
                  </a:txBody>
                  <a:tcPr anchor="ctr"/>
                </a:tc>
                <a:tc>
                  <a:txBody>
                    <a:bodyPr/>
                    <a:lstStyle/>
                    <a:p>
                      <a:pPr algn="ctr">
                        <a:lnSpc>
                          <a:spcPct val="80000"/>
                        </a:lnSpc>
                      </a:pPr>
                      <a:r>
                        <a:rPr lang="en-US" sz="1600" b="0" spc="-100" dirty="0" smtClean="0"/>
                        <a:t>60</a:t>
                      </a:r>
                      <a:endParaRPr lang="en-US" sz="1600" b="0" spc="-100" dirty="0"/>
                    </a:p>
                  </a:txBody>
                  <a:tcPr anchor="ctr"/>
                </a:tc>
                <a:tc>
                  <a:txBody>
                    <a:bodyPr/>
                    <a:lstStyle/>
                    <a:p>
                      <a:pPr algn="ctr">
                        <a:lnSpc>
                          <a:spcPct val="80000"/>
                        </a:lnSpc>
                      </a:pPr>
                      <a:r>
                        <a:rPr lang="en-US" sz="1600" b="0" spc="-100" dirty="0" smtClean="0"/>
                        <a:t>0.75</a:t>
                      </a:r>
                      <a:r>
                        <a:rPr lang="en-US" altLang="ja-JP" sz="1600" b="0" spc="-100" dirty="0" smtClean="0"/>
                        <a:t>±0.25</a:t>
                      </a:r>
                      <a:endParaRPr lang="en-US" sz="1600" b="0" spc="-100" dirty="0"/>
                    </a:p>
                  </a:txBody>
                  <a:tcPr anchor="ctr"/>
                </a:tc>
                <a:tc>
                  <a:txBody>
                    <a:bodyPr/>
                    <a:lstStyle/>
                    <a:p>
                      <a:pPr algn="ctr">
                        <a:lnSpc>
                          <a:spcPct val="80000"/>
                        </a:lnSpc>
                      </a:pPr>
                      <a:r>
                        <a:rPr lang="en-US" sz="1600" b="0" spc="-100" dirty="0" smtClean="0"/>
                        <a:t>50</a:t>
                      </a:r>
                      <a:r>
                        <a:rPr lang="en-US" altLang="ja-JP" sz="1600" b="0" spc="-100" dirty="0" smtClean="0"/>
                        <a:t>±10</a:t>
                      </a:r>
                      <a:endParaRPr lang="en-US" sz="1600" b="0" spc="-100" dirty="0"/>
                    </a:p>
                  </a:txBody>
                  <a:tcPr anchor="ctr"/>
                </a:tc>
                <a:tc>
                  <a:txBody>
                    <a:bodyPr/>
                    <a:lstStyle/>
                    <a:p>
                      <a:pPr algn="ctr">
                        <a:lnSpc>
                          <a:spcPct val="80000"/>
                        </a:lnSpc>
                      </a:pPr>
                      <a:r>
                        <a:rPr lang="en-US" sz="1600" b="0" spc="-100" dirty="0" smtClean="0"/>
                        <a:t>12.5</a:t>
                      </a:r>
                      <a:r>
                        <a:rPr lang="en-US" altLang="ja-JP" sz="1600" b="0" spc="-100" dirty="0" smtClean="0"/>
                        <a:t>±2</a:t>
                      </a:r>
                      <a:endParaRPr lang="en-US" sz="1600" b="0" spc="-100" dirty="0"/>
                    </a:p>
                  </a:txBody>
                  <a:tcPr anchor="ctr"/>
                </a:tc>
              </a:tr>
              <a:tr h="313630">
                <a:tc>
                  <a:txBody>
                    <a:bodyPr/>
                    <a:lstStyle/>
                    <a:p>
                      <a:pPr algn="ctr">
                        <a:lnSpc>
                          <a:spcPct val="80000"/>
                        </a:lnSpc>
                      </a:pPr>
                      <a:r>
                        <a:rPr lang="en-US" sz="1600" b="0" spc="-100" dirty="0" smtClean="0"/>
                        <a:t>Source B</a:t>
                      </a:r>
                      <a:endParaRPr lang="en-US" sz="1600" b="0" spc="-100" dirty="0"/>
                    </a:p>
                  </a:txBody>
                  <a:tcPr anchor="ctr"/>
                </a:tc>
                <a:tc>
                  <a:txBody>
                    <a:bodyPr/>
                    <a:lstStyle/>
                    <a:p>
                      <a:pPr algn="ctr">
                        <a:lnSpc>
                          <a:spcPct val="80000"/>
                        </a:lnSpc>
                      </a:pPr>
                      <a:r>
                        <a:rPr lang="en-US" sz="1600" b="0" spc="-100" dirty="0" smtClean="0"/>
                        <a:t>0</a:t>
                      </a:r>
                      <a:endParaRPr lang="en-US" sz="1600" b="0" spc="-100" dirty="0"/>
                    </a:p>
                  </a:txBody>
                  <a:tcPr anchor="ctr"/>
                </a:tc>
                <a:tc>
                  <a:txBody>
                    <a:bodyPr/>
                    <a:lstStyle/>
                    <a:p>
                      <a:pPr algn="ctr">
                        <a:lnSpc>
                          <a:spcPct val="80000"/>
                        </a:lnSpc>
                      </a:pPr>
                      <a:r>
                        <a:rPr lang="en-US" sz="1600" b="0" spc="-100" dirty="0" smtClean="0"/>
                        <a:t>5</a:t>
                      </a:r>
                      <a:endParaRPr lang="en-US" sz="1600" b="0" spc="-100" dirty="0"/>
                    </a:p>
                  </a:txBody>
                  <a:tcPr anchor="ctr"/>
                </a:tc>
                <a:tc>
                  <a:txBody>
                    <a:bodyPr/>
                    <a:lstStyle/>
                    <a:p>
                      <a:pPr algn="ctr">
                        <a:lnSpc>
                          <a:spcPct val="80000"/>
                        </a:lnSpc>
                      </a:pPr>
                      <a:r>
                        <a:rPr lang="en-US" sz="1600" b="0" spc="-100" dirty="0" smtClean="0"/>
                        <a:t>0.4</a:t>
                      </a:r>
                      <a:r>
                        <a:rPr lang="en-US" sz="1600" b="0" spc="-100" baseline="30000" dirty="0" smtClean="0"/>
                        <a:t>+0.4</a:t>
                      </a:r>
                      <a:r>
                        <a:rPr lang="en-US" altLang="ja-JP" sz="1600" b="0" spc="-100" baseline="-25000" dirty="0" smtClean="0"/>
                        <a:t>−</a:t>
                      </a:r>
                      <a:r>
                        <a:rPr lang="en-US" sz="1600" b="0" spc="-100" baseline="-25000" dirty="0" smtClean="0"/>
                        <a:t>0.2</a:t>
                      </a:r>
                      <a:endParaRPr lang="en-US" sz="1600" b="0" spc="-100" baseline="-25000" dirty="0"/>
                    </a:p>
                  </a:txBody>
                  <a:tcPr anchor="ctr"/>
                </a:tc>
                <a:tc>
                  <a:txBody>
                    <a:bodyPr/>
                    <a:lstStyle/>
                    <a:p>
                      <a:pPr algn="ctr">
                        <a:lnSpc>
                          <a:spcPct val="80000"/>
                        </a:lnSpc>
                      </a:pPr>
                      <a:r>
                        <a:rPr lang="en-US" sz="1600" b="0" spc="-100" dirty="0" smtClean="0"/>
                        <a:t>40</a:t>
                      </a:r>
                      <a:r>
                        <a:rPr lang="en-US" altLang="ja-JP" sz="1600" b="0" spc="-100" dirty="0" smtClean="0"/>
                        <a:t>±10</a:t>
                      </a:r>
                      <a:endParaRPr lang="en-US" sz="1600" b="0" spc="-100" dirty="0"/>
                    </a:p>
                  </a:txBody>
                  <a:tcPr anchor="ctr"/>
                </a:tc>
                <a:tc>
                  <a:txBody>
                    <a:bodyPr/>
                    <a:lstStyle/>
                    <a:p>
                      <a:pPr algn="ctr">
                        <a:lnSpc>
                          <a:spcPct val="80000"/>
                        </a:lnSpc>
                      </a:pPr>
                      <a:r>
                        <a:rPr lang="en-US" sz="1600" b="0" spc="-100" dirty="0" smtClean="0"/>
                        <a:t>8.2</a:t>
                      </a:r>
                      <a:r>
                        <a:rPr lang="en-US" sz="1600" b="0" spc="-100" baseline="30000" dirty="0" smtClean="0"/>
                        <a:t>+</a:t>
                      </a:r>
                      <a:r>
                        <a:rPr lang="en-US" altLang="ja-JP" sz="1600" b="0" spc="-100" baseline="30000" dirty="0" smtClean="0"/>
                        <a:t>4</a:t>
                      </a:r>
                      <a:r>
                        <a:rPr lang="en-US" altLang="ja-JP" sz="1600" b="0" spc="-100" baseline="-25000" dirty="0" smtClean="0"/>
                        <a:t>−2</a:t>
                      </a:r>
                      <a:endParaRPr lang="en-US" sz="1600" b="0" spc="-100" baseline="-25000" dirty="0"/>
                    </a:p>
                  </a:txBody>
                  <a:tcPr anchor="ctr"/>
                </a:tc>
              </a:tr>
              <a:tr h="310827">
                <a:tc>
                  <a:txBody>
                    <a:bodyPr/>
                    <a:lstStyle/>
                    <a:p>
                      <a:pPr algn="ctr">
                        <a:lnSpc>
                          <a:spcPct val="80000"/>
                        </a:lnSpc>
                      </a:pPr>
                      <a:r>
                        <a:rPr lang="en-US" sz="1600" b="0" spc="-100" dirty="0" smtClean="0"/>
                        <a:t>L483</a:t>
                      </a:r>
                      <a:endParaRPr lang="en-US" sz="1600" b="0" spc="-100" dirty="0"/>
                    </a:p>
                  </a:txBody>
                  <a:tcPr anchor="ctr"/>
                </a:tc>
                <a:tc>
                  <a:txBody>
                    <a:bodyPr/>
                    <a:lstStyle/>
                    <a:p>
                      <a:pPr algn="ctr">
                        <a:lnSpc>
                          <a:spcPct val="80000"/>
                        </a:lnSpc>
                      </a:pPr>
                      <a:r>
                        <a:rPr lang="en-US" sz="1600" b="0" spc="-100" dirty="0" smtClean="0"/>
                        <a:t>0</a:t>
                      </a:r>
                      <a:endParaRPr lang="en-US" sz="1600" b="0" spc="-100" dirty="0"/>
                    </a:p>
                  </a:txBody>
                  <a:tcPr anchor="ctr"/>
                </a:tc>
                <a:tc>
                  <a:txBody>
                    <a:bodyPr/>
                    <a:lstStyle/>
                    <a:p>
                      <a:pPr algn="ctr">
                        <a:lnSpc>
                          <a:spcPct val="80000"/>
                        </a:lnSpc>
                      </a:pPr>
                      <a:r>
                        <a:rPr lang="en-US" sz="1600" b="0" spc="-100" dirty="0" smtClean="0"/>
                        <a:t>80</a:t>
                      </a:r>
                      <a:r>
                        <a:rPr lang="en-US" altLang="ja-JP" sz="1600" b="0" spc="-100" dirty="0" smtClean="0"/>
                        <a:t>±10</a:t>
                      </a:r>
                      <a:endParaRPr lang="en-US" sz="1600" b="0" spc="-100" dirty="0"/>
                    </a:p>
                  </a:txBody>
                  <a:tcPr anchor="ctr"/>
                </a:tc>
                <a:tc>
                  <a:txBody>
                    <a:bodyPr/>
                    <a:lstStyle/>
                    <a:p>
                      <a:pPr algn="ctr">
                        <a:lnSpc>
                          <a:spcPct val="80000"/>
                        </a:lnSpc>
                      </a:pPr>
                      <a:r>
                        <a:rPr lang="en-US" sz="1600" b="0" spc="-100" dirty="0" smtClean="0"/>
                        <a:t>0.15</a:t>
                      </a:r>
                      <a:r>
                        <a:rPr lang="en-US" altLang="ja-JP" sz="1600" b="0" spc="-100" dirty="0" smtClean="0"/>
                        <a:t>±0.05</a:t>
                      </a:r>
                      <a:endParaRPr lang="en-US" sz="1600" b="0" spc="-100" dirty="0"/>
                    </a:p>
                  </a:txBody>
                  <a:tcPr anchor="ctr"/>
                </a:tc>
                <a:tc>
                  <a:txBody>
                    <a:bodyPr/>
                    <a:lstStyle/>
                    <a:p>
                      <a:pPr algn="ctr">
                        <a:lnSpc>
                          <a:spcPct val="80000"/>
                        </a:lnSpc>
                      </a:pPr>
                      <a:r>
                        <a:rPr lang="en-US" sz="1600" b="0" spc="-100" dirty="0" smtClean="0"/>
                        <a:t>100</a:t>
                      </a:r>
                      <a:r>
                        <a:rPr lang="en-US" sz="1600" b="0" spc="-100" baseline="30000" dirty="0" smtClean="0"/>
                        <a:t>+100</a:t>
                      </a:r>
                      <a:r>
                        <a:rPr lang="en-US" altLang="ja-JP" sz="1600" b="0" spc="-100" baseline="-25000" dirty="0" smtClean="0"/>
                        <a:t>−70</a:t>
                      </a:r>
                      <a:endParaRPr lang="en-US" sz="1600" b="0" spc="-100" baseline="-25000" dirty="0"/>
                    </a:p>
                  </a:txBody>
                  <a:tcPr anchor="ctr"/>
                </a:tc>
                <a:tc>
                  <a:txBody>
                    <a:bodyPr/>
                    <a:lstStyle/>
                    <a:p>
                      <a:pPr algn="ctr">
                        <a:lnSpc>
                          <a:spcPct val="80000"/>
                        </a:lnSpc>
                      </a:pPr>
                      <a:r>
                        <a:rPr lang="en-US" sz="1600" b="0" spc="-100" dirty="0" smtClean="0"/>
                        <a:t>7.9</a:t>
                      </a:r>
                      <a:r>
                        <a:rPr lang="en-US" sz="1600" b="0" spc="-100" baseline="30000" dirty="0" smtClean="0"/>
                        <a:t>+</a:t>
                      </a:r>
                      <a:r>
                        <a:rPr lang="en-US" altLang="ja-JP" sz="1600" b="0" spc="-100" baseline="30000" dirty="0" smtClean="0"/>
                        <a:t>4</a:t>
                      </a:r>
                      <a:r>
                        <a:rPr lang="en-US" altLang="ja-JP" sz="1600" b="0" spc="-100" baseline="-25000" dirty="0" smtClean="0"/>
                        <a:t>−3</a:t>
                      </a:r>
                      <a:endParaRPr lang="en-US" sz="1600" b="0" spc="-100" baseline="-25000" dirty="0"/>
                    </a:p>
                  </a:txBody>
                  <a:tcPr anchor="ctr"/>
                </a:tc>
              </a:tr>
              <a:tr h="310827">
                <a:tc>
                  <a:txBody>
                    <a:bodyPr/>
                    <a:lstStyle/>
                    <a:p>
                      <a:pPr algn="ctr">
                        <a:lnSpc>
                          <a:spcPct val="80000"/>
                        </a:lnSpc>
                      </a:pPr>
                      <a:r>
                        <a:rPr lang="en-US" sz="1600" b="0" spc="-100" dirty="0" smtClean="0"/>
                        <a:t>B335</a:t>
                      </a:r>
                      <a:r>
                        <a:rPr lang="en-US" altLang="ja-JP" sz="1600" b="0" spc="-100" baseline="30000" dirty="0" smtClean="0"/>
                        <a:t>c</a:t>
                      </a:r>
                      <a:endParaRPr lang="en-US" sz="1600" b="0" spc="-100" baseline="30000" dirty="0"/>
                    </a:p>
                  </a:txBody>
                  <a:tcPr anchor="ctr"/>
                </a:tc>
                <a:tc>
                  <a:txBody>
                    <a:bodyPr/>
                    <a:lstStyle/>
                    <a:p>
                      <a:pPr algn="ctr">
                        <a:lnSpc>
                          <a:spcPct val="80000"/>
                        </a:lnSpc>
                      </a:pPr>
                      <a:r>
                        <a:rPr lang="en-US" sz="1600" b="0" spc="-100" dirty="0" smtClean="0"/>
                        <a:t>0</a:t>
                      </a:r>
                      <a:endParaRPr lang="en-US" sz="1600" b="0" spc="-100" dirty="0"/>
                    </a:p>
                  </a:txBody>
                  <a:tcPr anchor="ctr"/>
                </a:tc>
                <a:tc>
                  <a:txBody>
                    <a:bodyPr/>
                    <a:lstStyle/>
                    <a:p>
                      <a:pPr algn="ctr">
                        <a:lnSpc>
                          <a:spcPct val="80000"/>
                        </a:lnSpc>
                      </a:pPr>
                      <a:r>
                        <a:rPr lang="en-US" sz="1600" b="0" spc="-100" dirty="0" smtClean="0"/>
                        <a:t>90</a:t>
                      </a:r>
                      <a:endParaRPr lang="en-US" sz="1600" b="0" spc="-100" dirty="0"/>
                    </a:p>
                  </a:txBody>
                  <a:tcPr anchor="ctr"/>
                </a:tc>
                <a:tc>
                  <a:txBody>
                    <a:bodyPr/>
                    <a:lstStyle/>
                    <a:p>
                      <a:pPr algn="ctr">
                        <a:lnSpc>
                          <a:spcPct val="80000"/>
                        </a:lnSpc>
                      </a:pPr>
                      <a:r>
                        <a:rPr lang="en-US" sz="1600" b="0" spc="-100" dirty="0" smtClean="0"/>
                        <a:t>&gt;0.13</a:t>
                      </a:r>
                      <a:endParaRPr lang="en-US" sz="1600" b="0" spc="-100" dirty="0"/>
                    </a:p>
                  </a:txBody>
                  <a:tcPr anchor="ctr"/>
                </a:tc>
                <a:tc>
                  <a:txBody>
                    <a:bodyPr/>
                    <a:lstStyle/>
                    <a:p>
                      <a:pPr algn="ctr">
                        <a:lnSpc>
                          <a:spcPct val="80000"/>
                        </a:lnSpc>
                      </a:pPr>
                      <a:r>
                        <a:rPr lang="en-US" sz="1600" b="0" spc="-100" dirty="0" smtClean="0"/>
                        <a:t>&lt;10</a:t>
                      </a:r>
                      <a:endParaRPr lang="en-US" sz="1600" b="0" spc="-100" dirty="0"/>
                    </a:p>
                  </a:txBody>
                  <a:tcPr anchor="ctr"/>
                </a:tc>
                <a:tc>
                  <a:txBody>
                    <a:bodyPr/>
                    <a:lstStyle/>
                    <a:p>
                      <a:pPr algn="ctr">
                        <a:lnSpc>
                          <a:spcPct val="80000"/>
                        </a:lnSpc>
                      </a:pPr>
                      <a:r>
                        <a:rPr lang="en-US" sz="1600" b="0" spc="-100" dirty="0" smtClean="0"/>
                        <a:t>~2.9</a:t>
                      </a:r>
                      <a:endParaRPr lang="en-US" sz="1600" b="0" spc="-100" dirty="0"/>
                    </a:p>
                  </a:txBody>
                  <a:tcPr anchor="ctr"/>
                </a:tc>
              </a:tr>
            </a:tbl>
          </a:graphicData>
        </a:graphic>
      </p:graphicFrame>
      <p:grpSp>
        <p:nvGrpSpPr>
          <p:cNvPr id="12" name="Group 11"/>
          <p:cNvGrpSpPr/>
          <p:nvPr/>
        </p:nvGrpSpPr>
        <p:grpSpPr>
          <a:xfrm>
            <a:off x="1632774" y="5521618"/>
            <a:ext cx="7105994" cy="915126"/>
            <a:chOff x="1577277" y="5182487"/>
            <a:chExt cx="7648831" cy="985032"/>
          </a:xfrm>
        </p:grpSpPr>
        <p:sp>
          <p:nvSpPr>
            <p:cNvPr id="6" name="Rectangle 5"/>
            <p:cNvSpPr/>
            <p:nvPr/>
          </p:nvSpPr>
          <p:spPr>
            <a:xfrm>
              <a:off x="3700022" y="5276591"/>
              <a:ext cx="5526086" cy="828219"/>
            </a:xfrm>
            <a:prstGeom prst="rect">
              <a:avLst/>
            </a:prstGeom>
          </p:spPr>
          <p:txBody>
            <a:bodyPr wrap="none">
              <a:spAutoFit/>
            </a:bodyPr>
            <a:lstStyle/>
            <a:p>
              <a:r>
                <a:rPr lang="en-AU" altLang="ja-JP" sz="2200" dirty="0" smtClean="0">
                  <a:uFill>
                    <a:solidFill>
                      <a:srgbClr val="FF0000"/>
                    </a:solidFill>
                  </a:uFill>
                </a:rPr>
                <a:t>Increase as the </a:t>
              </a:r>
              <a:r>
                <a:rPr lang="en-AU" altLang="ja-JP" sz="2200" dirty="0" err="1" smtClean="0">
                  <a:uFill>
                    <a:solidFill>
                      <a:srgbClr val="FF0000"/>
                    </a:solidFill>
                  </a:uFill>
                </a:rPr>
                <a:t>protostellar</a:t>
              </a:r>
              <a:r>
                <a:rPr lang="en-AU" altLang="ja-JP" sz="2200" dirty="0" smtClean="0">
                  <a:uFill>
                    <a:solidFill>
                      <a:srgbClr val="FF0000"/>
                    </a:solidFill>
                  </a:uFill>
                </a:rPr>
                <a:t> evolution</a:t>
              </a:r>
              <a:endParaRPr lang="en-US" sz="2200" dirty="0" smtClean="0">
                <a:uFill>
                  <a:solidFill>
                    <a:srgbClr val="FF0000"/>
                  </a:solidFill>
                </a:uFill>
              </a:endParaRPr>
            </a:p>
            <a:p>
              <a:r>
                <a:rPr lang="en-AU" altLang="ja-JP" sz="2200" dirty="0" smtClean="0"/>
                <a:t>Environment for each source</a:t>
              </a:r>
              <a:endParaRPr lang="en-US" sz="2200" dirty="0"/>
            </a:p>
          </p:txBody>
        </p:sp>
        <p:cxnSp>
          <p:nvCxnSpPr>
            <p:cNvPr id="7" name="Straight Arrow Connector 6"/>
            <p:cNvCxnSpPr/>
            <p:nvPr/>
          </p:nvCxnSpPr>
          <p:spPr>
            <a:xfrm flipH="1">
              <a:off x="3244642" y="5543269"/>
              <a:ext cx="442453" cy="0"/>
            </a:xfrm>
            <a:prstGeom prst="straightConnector1">
              <a:avLst/>
            </a:prstGeom>
            <a:ln w="25400">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3244642" y="5694956"/>
              <a:ext cx="442454" cy="180971"/>
            </a:xfrm>
            <a:prstGeom prst="straightConnector1">
              <a:avLst/>
            </a:prstGeom>
            <a:ln w="25400">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1577277" y="5182487"/>
              <a:ext cx="1585432" cy="985032"/>
              <a:chOff x="1577277" y="5528843"/>
              <a:chExt cx="1585432" cy="98503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277" y="5528843"/>
                <a:ext cx="1585432" cy="985032"/>
              </a:xfrm>
              <a:prstGeom prst="rect">
                <a:avLst/>
              </a:prstGeom>
            </p:spPr>
          </p:pic>
          <p:sp>
            <p:nvSpPr>
              <p:cNvPr id="11" name="Oval 10"/>
              <p:cNvSpPr/>
              <p:nvPr/>
            </p:nvSpPr>
            <p:spPr>
              <a:xfrm>
                <a:off x="2428993" y="5591884"/>
                <a:ext cx="487909" cy="487909"/>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 name="フッター プレースホルダー 13"/>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8" name="日付プレースホルダー 17"/>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9</a:t>
            </a:fld>
            <a:r>
              <a:rPr kumimoji="1" lang="en-US" altLang="ja-JP" smtClean="0"/>
              <a:t> / 23</a:t>
            </a:r>
            <a:endParaRPr kumimoji="1" lang="ja-JP" altLang="en-US" dirty="0"/>
          </a:p>
        </p:txBody>
      </p:sp>
    </p:spTree>
    <p:extLst>
      <p:ext uri="{BB962C8B-B14F-4D97-AF65-F5344CB8AC3E}">
        <p14:creationId xmlns:p14="http://schemas.microsoft.com/office/powerpoint/2010/main" val="3070235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621118" y="3914571"/>
            <a:ext cx="7022353" cy="1957294"/>
          </a:xfrm>
          <a:prstGeom prst="rect">
            <a:avLst/>
          </a:prstGeom>
          <a:pattFill prst="pct70">
            <a:fgClr>
              <a:schemeClr val="accent1">
                <a:lumMod val="60000"/>
                <a:lumOff val="40000"/>
              </a:schemeClr>
            </a:fgClr>
            <a:bgClr>
              <a:prstClr val="white"/>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621118" y="3914571"/>
            <a:ext cx="4459380" cy="1957294"/>
          </a:xfrm>
          <a:prstGeom prst="rect">
            <a:avLst/>
          </a:prstGeom>
          <a:pattFill prst="dkUpDiag">
            <a:fgClr>
              <a:srgbClr val="008000"/>
            </a:fgClr>
            <a:bgClr>
              <a:prstClr val="white"/>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3701967" y="3907100"/>
            <a:ext cx="2378531" cy="1957294"/>
            <a:chOff x="3062952" y="4235824"/>
            <a:chExt cx="2378531" cy="1957294"/>
          </a:xfrm>
        </p:grpSpPr>
        <p:cxnSp>
          <p:nvCxnSpPr>
            <p:cNvPr id="17" name="Straight Connector 16"/>
            <p:cNvCxnSpPr/>
            <p:nvPr/>
          </p:nvCxnSpPr>
          <p:spPr>
            <a:xfrm>
              <a:off x="3062952" y="4235824"/>
              <a:ext cx="0" cy="1957294"/>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1483" y="4235824"/>
              <a:ext cx="0" cy="1957294"/>
            </a:xfrm>
            <a:prstGeom prst="line">
              <a:avLst/>
            </a:prstGeom>
            <a:ln w="254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9884" y="3914571"/>
            <a:ext cx="8613587" cy="1957294"/>
            <a:chOff x="29884" y="4235824"/>
            <a:chExt cx="8613587" cy="1957294"/>
          </a:xfrm>
        </p:grpSpPr>
        <p:sp>
          <p:nvSpPr>
            <p:cNvPr id="11" name="Right Triangle 10"/>
            <p:cNvSpPr/>
            <p:nvPr/>
          </p:nvSpPr>
          <p:spPr>
            <a:xfrm>
              <a:off x="1621118" y="5423647"/>
              <a:ext cx="7022353" cy="769471"/>
            </a:xfrm>
            <a:prstGeom prst="rtTriangle">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Triangle 11"/>
            <p:cNvSpPr/>
            <p:nvPr/>
          </p:nvSpPr>
          <p:spPr>
            <a:xfrm flipV="1">
              <a:off x="1621118" y="4235824"/>
              <a:ext cx="7022353" cy="769471"/>
            </a:xfrm>
            <a:prstGeom prst="rtTriangle">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884" y="4235824"/>
              <a:ext cx="1621118" cy="1957294"/>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1658473" y="3922042"/>
            <a:ext cx="6984998" cy="1942352"/>
            <a:chOff x="1651002" y="4243295"/>
            <a:chExt cx="6984998" cy="1942352"/>
          </a:xfrm>
        </p:grpSpPr>
        <p:cxnSp>
          <p:nvCxnSpPr>
            <p:cNvPr id="44" name="Straight Connector 43"/>
            <p:cNvCxnSpPr/>
            <p:nvPr/>
          </p:nvCxnSpPr>
          <p:spPr>
            <a:xfrm flipH="1">
              <a:off x="1651002" y="4243295"/>
              <a:ext cx="6984998" cy="7620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1651003" y="5408706"/>
              <a:ext cx="6984997" cy="77694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 name="5-Point Star 7"/>
          <p:cNvSpPr/>
          <p:nvPr/>
        </p:nvSpPr>
        <p:spPr>
          <a:xfrm>
            <a:off x="1008528" y="4669100"/>
            <a:ext cx="425824" cy="425824"/>
          </a:xfrm>
          <a:prstGeom prst="star5">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AU" dirty="0" smtClean="0"/>
              <a:t>Transition from envelopes to disks</a:t>
            </a:r>
            <a:endParaRPr lang="en-US" dirty="0"/>
          </a:p>
        </p:txBody>
      </p:sp>
      <p:sp>
        <p:nvSpPr>
          <p:cNvPr id="23" name="TextBox 22"/>
          <p:cNvSpPr txBox="1"/>
          <p:nvPr/>
        </p:nvSpPr>
        <p:spPr>
          <a:xfrm>
            <a:off x="3406587" y="3785806"/>
            <a:ext cx="3257177" cy="766877"/>
          </a:xfrm>
          <a:prstGeom prst="rect">
            <a:avLst/>
          </a:prstGeom>
          <a:noFill/>
        </p:spPr>
        <p:txBody>
          <a:bodyPr wrap="square" rtlCol="0">
            <a:spAutoFit/>
          </a:bodyPr>
          <a:lstStyle/>
          <a:p>
            <a:r>
              <a:rPr lang="en-US" sz="2400" spc="18000" dirty="0" smtClean="0"/>
              <a:t> </a:t>
            </a:r>
            <a:r>
              <a:rPr lang="en-US" sz="2400" spc="-100" dirty="0" smtClean="0"/>
              <a:t>CR</a:t>
            </a:r>
          </a:p>
          <a:p>
            <a:pPr>
              <a:lnSpc>
                <a:spcPts val="2080"/>
              </a:lnSpc>
            </a:pPr>
            <a:r>
              <a:rPr lang="en-US" sz="2400" spc="-100" dirty="0" smtClean="0"/>
              <a:t>CB</a:t>
            </a:r>
            <a:endParaRPr lang="en-US" sz="2400" spc="-100" dirty="0"/>
          </a:p>
        </p:txBody>
      </p:sp>
      <p:cxnSp>
        <p:nvCxnSpPr>
          <p:cNvPr id="27" name="Straight Arrow Connector 26"/>
          <p:cNvCxnSpPr/>
          <p:nvPr/>
        </p:nvCxnSpPr>
        <p:spPr>
          <a:xfrm flipH="1">
            <a:off x="7887238" y="4893216"/>
            <a:ext cx="430410" cy="0"/>
          </a:xfrm>
          <a:prstGeom prst="straightConnector1">
            <a:avLst/>
          </a:prstGeom>
          <a:ln w="47625">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702157" y="4893216"/>
            <a:ext cx="648900" cy="0"/>
          </a:xfrm>
          <a:prstGeom prst="straightConnector1">
            <a:avLst/>
          </a:prstGeom>
          <a:ln w="47625">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4980638" y="4878274"/>
            <a:ext cx="898711" cy="0"/>
          </a:xfrm>
          <a:prstGeom prst="straightConnector1">
            <a:avLst/>
          </a:prstGeom>
          <a:ln w="47625">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3600824" y="4080788"/>
            <a:ext cx="1510840" cy="1624855"/>
          </a:xfrm>
          <a:prstGeom prst="ellipse">
            <a:avLst/>
          </a:prstGeom>
          <a:pattFill prst="pct75">
            <a:fgClr>
              <a:srgbClr val="FF0000"/>
            </a:fgClr>
            <a:bgClr>
              <a:prstClr val="white"/>
            </a:bgClr>
          </a:pattFill>
          <a:ln>
            <a:noFill/>
          </a:ln>
          <a:effectLst>
            <a:softEdge rad="190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892176" y="4601275"/>
            <a:ext cx="971180" cy="553998"/>
          </a:xfrm>
          <a:prstGeom prst="rect">
            <a:avLst/>
          </a:prstGeom>
          <a:noFill/>
        </p:spPr>
        <p:txBody>
          <a:bodyPr wrap="square" rtlCol="0">
            <a:spAutoFit/>
          </a:bodyPr>
          <a:lstStyle/>
          <a:p>
            <a:pPr algn="ctr"/>
            <a:r>
              <a:rPr lang="en-US" sz="3000" dirty="0" smtClean="0">
                <a:solidFill>
                  <a:schemeClr val="bg1"/>
                </a:solidFill>
              </a:rPr>
              <a:t>？</a:t>
            </a:r>
            <a:endParaRPr lang="en-US" sz="3000" dirty="0">
              <a:solidFill>
                <a:schemeClr val="bg1"/>
              </a:solidFill>
            </a:endParaRPr>
          </a:p>
        </p:txBody>
      </p:sp>
      <p:sp>
        <p:nvSpPr>
          <p:cNvPr id="5" name="Content Placeholder 4"/>
          <p:cNvSpPr>
            <a:spLocks noGrp="1"/>
          </p:cNvSpPr>
          <p:nvPr>
            <p:ph sz="quarter" idx="1"/>
          </p:nvPr>
        </p:nvSpPr>
        <p:spPr/>
        <p:txBody>
          <a:bodyPr/>
          <a:lstStyle/>
          <a:p>
            <a:r>
              <a:rPr lang="en-US" altLang="ja-JP" sz="2400" dirty="0" smtClean="0"/>
              <a:t>The simple ballistic model explains the Kinematic structures. </a:t>
            </a:r>
            <a:endParaRPr lang="en-US" sz="2400" dirty="0" smtClean="0"/>
          </a:p>
          <a:p>
            <a:pPr>
              <a:spcBef>
                <a:spcPts val="2500"/>
              </a:spcBef>
            </a:pPr>
            <a:r>
              <a:rPr lang="en-US" dirty="0" smtClean="0"/>
              <a:t>But, in reality, … </a:t>
            </a:r>
          </a:p>
          <a:p>
            <a:pPr lvl="1"/>
            <a:r>
              <a:rPr lang="en-US" dirty="0" smtClean="0"/>
              <a:t>Where does the </a:t>
            </a:r>
            <a:r>
              <a:rPr lang="en-US" dirty="0" err="1" smtClean="0"/>
              <a:t>infall</a:t>
            </a:r>
            <a:r>
              <a:rPr lang="en-US" dirty="0" smtClean="0"/>
              <a:t> motion vanishes?</a:t>
            </a:r>
          </a:p>
          <a:p>
            <a:pPr lvl="2"/>
            <a:r>
              <a:rPr lang="en-US" dirty="0" smtClean="0"/>
              <a:t>Hydrodynamics: gas pressure </a:t>
            </a:r>
          </a:p>
          <a:p>
            <a:pPr lvl="2"/>
            <a:r>
              <a:rPr lang="en-US" dirty="0" smtClean="0"/>
              <a:t>Time variation of the angular momentum</a:t>
            </a:r>
          </a:p>
          <a:p>
            <a:pPr lvl="1">
              <a:spcBef>
                <a:spcPts val="1150"/>
              </a:spcBef>
            </a:pPr>
            <a:r>
              <a:rPr lang="en-US" dirty="0" smtClean="0"/>
              <a:t>How is the SAM extracted?</a:t>
            </a:r>
          </a:p>
        </p:txBody>
      </p:sp>
      <p:grpSp>
        <p:nvGrpSpPr>
          <p:cNvPr id="85" name="Group 84"/>
          <p:cNvGrpSpPr/>
          <p:nvPr/>
        </p:nvGrpSpPr>
        <p:grpSpPr>
          <a:xfrm>
            <a:off x="293868" y="5647770"/>
            <a:ext cx="8573998" cy="685760"/>
            <a:chOff x="293868" y="5647770"/>
            <a:chExt cx="8573998" cy="685760"/>
          </a:xfrm>
        </p:grpSpPr>
        <p:cxnSp>
          <p:nvCxnSpPr>
            <p:cNvPr id="72" name="Straight Arrow Connector 71"/>
            <p:cNvCxnSpPr/>
            <p:nvPr/>
          </p:nvCxnSpPr>
          <p:spPr>
            <a:xfrm flipV="1">
              <a:off x="4437533" y="5647770"/>
              <a:ext cx="0" cy="291348"/>
            </a:xfrm>
            <a:prstGeom prst="straightConnector1">
              <a:avLst/>
            </a:prstGeom>
            <a:ln w="38100" cap="rnd">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293868" y="5871865"/>
              <a:ext cx="8573998" cy="461665"/>
            </a:xfrm>
            <a:prstGeom prst="rect">
              <a:avLst/>
            </a:prstGeom>
          </p:spPr>
          <p:txBody>
            <a:bodyPr wrap="square">
              <a:spAutoFit/>
            </a:bodyPr>
            <a:lstStyle/>
            <a:p>
              <a:pPr indent="0" algn="ctr">
                <a:spcBef>
                  <a:spcPts val="16900"/>
                </a:spcBef>
                <a:buNone/>
              </a:pPr>
              <a:r>
                <a:rPr lang="en-US" altLang="ja-JP" sz="2400" dirty="0" smtClean="0"/>
                <a:t>How connected are they</a:t>
              </a:r>
              <a:r>
                <a:rPr lang="en-US" sz="2400" dirty="0" smtClean="0"/>
                <a:t> </a:t>
              </a:r>
              <a:r>
                <a:rPr lang="en-US" sz="2400" dirty="0">
                  <a:solidFill>
                    <a:srgbClr val="FF0000"/>
                  </a:solidFill>
                </a:rPr>
                <a:t>HERE</a:t>
              </a:r>
              <a:r>
                <a:rPr lang="en-US" sz="2400" dirty="0"/>
                <a:t>, the </a:t>
              </a:r>
              <a:r>
                <a:rPr lang="en-US" sz="2400" i="1" dirty="0"/>
                <a:t>“</a:t>
              </a:r>
              <a:r>
                <a:rPr lang="en-US" sz="2400" i="1" dirty="0">
                  <a:solidFill>
                    <a:srgbClr val="FF0000"/>
                  </a:solidFill>
                </a:rPr>
                <a:t>transition zone</a:t>
              </a:r>
              <a:r>
                <a:rPr lang="en-US" sz="2400" i="1" dirty="0"/>
                <a:t>”</a:t>
              </a:r>
              <a:r>
                <a:rPr lang="en-US" sz="2400" dirty="0"/>
                <a:t>??</a:t>
              </a:r>
            </a:p>
          </p:txBody>
        </p:sp>
      </p:grpSp>
      <p:grpSp>
        <p:nvGrpSpPr>
          <p:cNvPr id="89" name="Group 88"/>
          <p:cNvGrpSpPr/>
          <p:nvPr/>
        </p:nvGrpSpPr>
        <p:grpSpPr>
          <a:xfrm>
            <a:off x="2917263" y="5284019"/>
            <a:ext cx="3570938" cy="651832"/>
            <a:chOff x="2917263" y="5284019"/>
            <a:chExt cx="3570938" cy="651832"/>
          </a:xfrm>
        </p:grpSpPr>
        <p:sp>
          <p:nvSpPr>
            <p:cNvPr id="87" name="TextBox 86"/>
            <p:cNvSpPr txBox="1"/>
            <p:nvPr/>
          </p:nvSpPr>
          <p:spPr>
            <a:xfrm>
              <a:off x="2917263" y="5284019"/>
              <a:ext cx="1217705" cy="369332"/>
            </a:xfrm>
            <a:prstGeom prst="rect">
              <a:avLst/>
            </a:prstGeom>
            <a:noFill/>
          </p:spPr>
          <p:txBody>
            <a:bodyPr wrap="square" rtlCol="0">
              <a:spAutoFit/>
            </a:bodyPr>
            <a:lstStyle/>
            <a:p>
              <a:r>
                <a:rPr lang="en-US" i="1" spc="-100" dirty="0" err="1" smtClean="0"/>
                <a:t>V</a:t>
              </a:r>
              <a:r>
                <a:rPr lang="en-US" spc="-100" baseline="-25000" dirty="0" err="1" smtClean="0"/>
                <a:t>kep</a:t>
              </a:r>
              <a:r>
                <a:rPr lang="en-US" spc="-100" dirty="0" smtClean="0"/>
                <a:t> &lt; </a:t>
              </a:r>
              <a:r>
                <a:rPr lang="en-US" i="1" spc="-100" dirty="0" err="1" smtClean="0"/>
                <a:t>V</a:t>
              </a:r>
              <a:r>
                <a:rPr lang="en-US" spc="-100" baseline="-25000" dirty="0" err="1" smtClean="0"/>
                <a:t>rot</a:t>
              </a:r>
              <a:endParaRPr lang="en-US" spc="-100" baseline="-25000" dirty="0"/>
            </a:p>
          </p:txBody>
        </p:sp>
        <p:sp>
          <p:nvSpPr>
            <p:cNvPr id="88" name="TextBox 87"/>
            <p:cNvSpPr txBox="1"/>
            <p:nvPr/>
          </p:nvSpPr>
          <p:spPr>
            <a:xfrm>
              <a:off x="5270496" y="5566519"/>
              <a:ext cx="1217705" cy="369332"/>
            </a:xfrm>
            <a:prstGeom prst="rect">
              <a:avLst/>
            </a:prstGeom>
            <a:noFill/>
          </p:spPr>
          <p:txBody>
            <a:bodyPr wrap="square" rtlCol="0">
              <a:spAutoFit/>
            </a:bodyPr>
            <a:lstStyle/>
            <a:p>
              <a:r>
                <a:rPr lang="en-US" i="1" spc="-100" dirty="0" err="1" smtClean="0"/>
                <a:t>V</a:t>
              </a:r>
              <a:r>
                <a:rPr lang="en-US" spc="-100" baseline="-25000" dirty="0" err="1" smtClean="0"/>
                <a:t>kep</a:t>
              </a:r>
              <a:r>
                <a:rPr lang="en-US" spc="-100" dirty="0" smtClean="0"/>
                <a:t> = </a:t>
              </a:r>
              <a:r>
                <a:rPr lang="en-US" i="1" spc="-100" dirty="0" err="1" smtClean="0"/>
                <a:t>V</a:t>
              </a:r>
              <a:r>
                <a:rPr lang="en-US" spc="-100" baseline="-25000" dirty="0" err="1" smtClean="0"/>
                <a:t>rot</a:t>
              </a:r>
              <a:endParaRPr lang="en-US" spc="-100" baseline="-25000" dirty="0"/>
            </a:p>
          </p:txBody>
        </p:sp>
      </p:grpSp>
      <p:sp>
        <p:nvSpPr>
          <p:cNvPr id="91" name="TextBox 90"/>
          <p:cNvSpPr txBox="1"/>
          <p:nvPr/>
        </p:nvSpPr>
        <p:spPr>
          <a:xfrm>
            <a:off x="6932706" y="4370299"/>
            <a:ext cx="1322294" cy="369332"/>
          </a:xfrm>
          <a:prstGeom prst="rect">
            <a:avLst/>
          </a:prstGeom>
          <a:noFill/>
        </p:spPr>
        <p:txBody>
          <a:bodyPr wrap="square" rtlCol="0">
            <a:spAutoFit/>
          </a:bodyPr>
          <a:lstStyle/>
          <a:p>
            <a:r>
              <a:rPr lang="en-US" spc="-100" dirty="0" smtClean="0">
                <a:solidFill>
                  <a:srgbClr val="000090"/>
                </a:solidFill>
              </a:rPr>
              <a:t>Envelope</a:t>
            </a:r>
            <a:endParaRPr lang="en-US" spc="-100" dirty="0">
              <a:solidFill>
                <a:srgbClr val="000090"/>
              </a:solidFill>
            </a:endParaRPr>
          </a:p>
        </p:txBody>
      </p:sp>
      <p:sp>
        <p:nvSpPr>
          <p:cNvPr id="92" name="TextBox 91"/>
          <p:cNvSpPr txBox="1"/>
          <p:nvPr/>
        </p:nvSpPr>
        <p:spPr>
          <a:xfrm>
            <a:off x="4599638" y="4691513"/>
            <a:ext cx="762000" cy="369332"/>
          </a:xfrm>
          <a:prstGeom prst="rect">
            <a:avLst/>
          </a:prstGeom>
          <a:noFill/>
        </p:spPr>
        <p:txBody>
          <a:bodyPr wrap="square" rtlCol="0">
            <a:spAutoFit/>
          </a:bodyPr>
          <a:lstStyle/>
          <a:p>
            <a:r>
              <a:rPr lang="en-US" spc="-100" dirty="0" smtClean="0">
                <a:solidFill>
                  <a:schemeClr val="accent5">
                    <a:lumMod val="50000"/>
                  </a:schemeClr>
                </a:solidFill>
              </a:rPr>
              <a:t>Disk</a:t>
            </a:r>
            <a:endParaRPr lang="en-US" spc="-100" dirty="0">
              <a:solidFill>
                <a:schemeClr val="accent5">
                  <a:lumMod val="50000"/>
                </a:schemeClr>
              </a:solidFill>
            </a:endParaRPr>
          </a:p>
        </p:txBody>
      </p:sp>
      <p:grpSp>
        <p:nvGrpSpPr>
          <p:cNvPr id="112" name="Group 111"/>
          <p:cNvGrpSpPr/>
          <p:nvPr/>
        </p:nvGrpSpPr>
        <p:grpSpPr>
          <a:xfrm>
            <a:off x="1217706" y="5630937"/>
            <a:ext cx="4862792" cy="516529"/>
            <a:chOff x="1217706" y="5630937"/>
            <a:chExt cx="4862792" cy="516529"/>
          </a:xfrm>
        </p:grpSpPr>
        <p:grpSp>
          <p:nvGrpSpPr>
            <p:cNvPr id="99" name="Group 98"/>
            <p:cNvGrpSpPr/>
            <p:nvPr/>
          </p:nvGrpSpPr>
          <p:grpSpPr>
            <a:xfrm>
              <a:off x="1217706" y="6035401"/>
              <a:ext cx="4862792" cy="112065"/>
              <a:chOff x="1029807" y="4669100"/>
              <a:chExt cx="5217879" cy="160252950"/>
            </a:xfrm>
          </p:grpSpPr>
          <p:cxnSp>
            <p:nvCxnSpPr>
              <p:cNvPr id="97" name="Straight Connector 96"/>
              <p:cNvCxnSpPr/>
              <p:nvPr/>
            </p:nvCxnSpPr>
            <p:spPr>
              <a:xfrm>
                <a:off x="1029807" y="4669100"/>
                <a:ext cx="2672160" cy="0"/>
              </a:xfrm>
              <a:prstGeom prst="line">
                <a:avLst/>
              </a:prstGeom>
              <a:ln>
                <a:solidFill>
                  <a:srgbClr val="0000FF"/>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29807" y="164922050"/>
                <a:ext cx="5217879" cy="0"/>
              </a:xfrm>
              <a:prstGeom prst="line">
                <a:avLst/>
              </a:prstGeom>
              <a:ln>
                <a:solidFill>
                  <a:srgbClr val="0000FF"/>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11" name="TextBox 110"/>
            <p:cNvSpPr txBox="1"/>
            <p:nvPr/>
          </p:nvSpPr>
          <p:spPr>
            <a:xfrm>
              <a:off x="2153773" y="5630937"/>
              <a:ext cx="3646069" cy="507404"/>
            </a:xfrm>
            <a:prstGeom prst="rect">
              <a:avLst/>
            </a:prstGeom>
            <a:noFill/>
          </p:spPr>
          <p:txBody>
            <a:bodyPr wrap="square" rtlCol="0">
              <a:spAutoFit/>
            </a:bodyPr>
            <a:lstStyle/>
            <a:p>
              <a:r>
                <a:rPr lang="en-US" i="1" spc="-100" dirty="0" err="1" smtClean="0">
                  <a:solidFill>
                    <a:srgbClr val="0000FF"/>
                  </a:solidFill>
                </a:rPr>
                <a:t>r</a:t>
              </a:r>
              <a:r>
                <a:rPr lang="en-US" spc="-100" baseline="-25000" dirty="0" err="1" smtClean="0">
                  <a:solidFill>
                    <a:srgbClr val="0000FF"/>
                  </a:solidFill>
                </a:rPr>
                <a:t>CB</a:t>
              </a:r>
              <a:endParaRPr lang="en-US" spc="-100" baseline="-25000" dirty="0" smtClean="0">
                <a:solidFill>
                  <a:srgbClr val="0000FF"/>
                </a:solidFill>
              </a:endParaRPr>
            </a:p>
            <a:p>
              <a:pPr>
                <a:lnSpc>
                  <a:spcPts val="760"/>
                </a:lnSpc>
              </a:pPr>
              <a:r>
                <a:rPr lang="en-US" spc="14000" dirty="0" smtClean="0">
                  <a:solidFill>
                    <a:srgbClr val="0000FF"/>
                  </a:solidFill>
                </a:rPr>
                <a:t> </a:t>
              </a:r>
              <a:r>
                <a:rPr lang="en-US" i="1" spc="-100" dirty="0" err="1" smtClean="0">
                  <a:solidFill>
                    <a:srgbClr val="0000FF"/>
                  </a:solidFill>
                </a:rPr>
                <a:t>r</a:t>
              </a:r>
              <a:r>
                <a:rPr lang="en-US" spc="-100" baseline="-25000" dirty="0" err="1" smtClean="0">
                  <a:solidFill>
                    <a:srgbClr val="0000FF"/>
                  </a:solidFill>
                </a:rPr>
                <a:t>CR</a:t>
              </a:r>
              <a:r>
                <a:rPr lang="en-US" spc="-100" dirty="0" smtClean="0">
                  <a:solidFill>
                    <a:srgbClr val="0000FF"/>
                  </a:solidFill>
                </a:rPr>
                <a:t> = 2 </a:t>
              </a:r>
              <a:r>
                <a:rPr lang="en-US" i="1" spc="-100" dirty="0" err="1" smtClean="0">
                  <a:solidFill>
                    <a:srgbClr val="0000FF"/>
                  </a:solidFill>
                </a:rPr>
                <a:t>r</a:t>
              </a:r>
              <a:r>
                <a:rPr lang="en-US" spc="-100" baseline="-25000" dirty="0" err="1" smtClean="0">
                  <a:solidFill>
                    <a:srgbClr val="0000FF"/>
                  </a:solidFill>
                </a:rPr>
                <a:t>CB</a:t>
              </a:r>
              <a:endParaRPr lang="en-US" spc="-100" baseline="-25000" dirty="0">
                <a:solidFill>
                  <a:srgbClr val="0000FF"/>
                </a:solidFill>
              </a:endParaRPr>
            </a:p>
          </p:txBody>
        </p:sp>
      </p:grpSp>
      <p:pic>
        <p:nvPicPr>
          <p:cNvPr id="4" name="図 3" descr="ireve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362" y="1339187"/>
            <a:ext cx="7763470" cy="2741601"/>
          </a:xfrm>
          <a:prstGeom prst="rect">
            <a:avLst/>
          </a:prstGeom>
        </p:spPr>
      </p:pic>
      <p:grpSp>
        <p:nvGrpSpPr>
          <p:cNvPr id="40" name="Group 39"/>
          <p:cNvGrpSpPr/>
          <p:nvPr/>
        </p:nvGrpSpPr>
        <p:grpSpPr>
          <a:xfrm>
            <a:off x="293868" y="5463104"/>
            <a:ext cx="1859905" cy="646331"/>
            <a:chOff x="287182" y="5253859"/>
            <a:chExt cx="1510776" cy="646331"/>
          </a:xfrm>
        </p:grpSpPr>
        <p:sp>
          <p:nvSpPr>
            <p:cNvPr id="41" name="TextBox 40"/>
            <p:cNvSpPr txBox="1"/>
            <p:nvPr/>
          </p:nvSpPr>
          <p:spPr>
            <a:xfrm>
              <a:off x="287182" y="5253859"/>
              <a:ext cx="1510776" cy="646331"/>
            </a:xfrm>
            <a:prstGeom prst="rect">
              <a:avLst/>
            </a:prstGeom>
            <a:noFill/>
          </p:spPr>
          <p:txBody>
            <a:bodyPr wrap="square" rtlCol="0">
              <a:spAutoFit/>
            </a:bodyPr>
            <a:lstStyle/>
            <a:p>
              <a:r>
                <a:rPr lang="en-US" altLang="ja-JP" dirty="0" smtClean="0">
                  <a:solidFill>
                    <a:srgbClr val="008000"/>
                  </a:solidFill>
                </a:rPr>
                <a:t>Next</a:t>
              </a:r>
              <a:r>
                <a:rPr lang="en-US" dirty="0" smtClean="0">
                  <a:solidFill>
                    <a:srgbClr val="008000"/>
                  </a:solidFill>
                </a:rPr>
                <a:t> Problem</a:t>
              </a:r>
              <a:endParaRPr lang="en-US" dirty="0">
                <a:solidFill>
                  <a:srgbClr val="008000"/>
                </a:solidFill>
              </a:endParaRPr>
            </a:p>
          </p:txBody>
        </p:sp>
        <p:sp>
          <p:nvSpPr>
            <p:cNvPr id="42" name="Rectangle 41"/>
            <p:cNvSpPr/>
            <p:nvPr/>
          </p:nvSpPr>
          <p:spPr>
            <a:xfrm>
              <a:off x="293869" y="5253859"/>
              <a:ext cx="1331965" cy="369332"/>
            </a:xfrm>
            <a:prstGeom prst="rect">
              <a:avLst/>
            </a:prstGeom>
            <a:noFill/>
            <a:ln w="190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フッター プレースホルダー 6"/>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9" name="日付プレースホルダー 18"/>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10</a:t>
            </a:fld>
            <a:r>
              <a:rPr kumimoji="1" lang="en-US" altLang="ja-JP" smtClean="0"/>
              <a:t> / 23</a:t>
            </a:r>
            <a:endParaRPr kumimoji="1" lang="ja-JP" altLang="en-US" dirty="0"/>
          </a:p>
        </p:txBody>
      </p:sp>
    </p:spTree>
    <p:extLst>
      <p:ext uri="{BB962C8B-B14F-4D97-AF65-F5344CB8AC3E}">
        <p14:creationId xmlns:p14="http://schemas.microsoft.com/office/powerpoint/2010/main" val="14259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05556E-6 4.81481E-6 L -0.25903 4.81481E-6 " pathEditMode="relative" rAng="0" ptsTypes="AA">
                                      <p:cBhvr>
                                        <p:cTn id="6" dur="2000" fill="hold"/>
                                        <p:tgtEl>
                                          <p:spTgt spid="9"/>
                                        </p:tgtEl>
                                        <p:attrNameLst>
                                          <p:attrName>ppt_x</p:attrName>
                                          <p:attrName>ppt_y</p:attrName>
                                        </p:attrNameLst>
                                      </p:cBhvr>
                                      <p:rCtr x="-12951" y="0"/>
                                    </p:animMotion>
                                  </p:childTnLst>
                                </p:cTn>
                              </p:par>
                              <p:par>
                                <p:cTn id="7" presetID="0" presetClass="path" presetSubtype="0" accel="50000" decel="50000" fill="hold" grpId="0" nodeType="withEffect">
                                  <p:stCondLst>
                                    <p:cond delay="0"/>
                                  </p:stCondLst>
                                  <p:childTnLst>
                                    <p:animMotion origin="layout" path="M 1.94444E-6 1.11111E-6 L -0.22882 0.00139 " pathEditMode="relative" rAng="0" ptsTypes="AA">
                                      <p:cBhvr>
                                        <p:cTn id="8" dur="2000" fill="hold"/>
                                        <p:tgtEl>
                                          <p:spTgt spid="92"/>
                                        </p:tgtEl>
                                        <p:attrNameLst>
                                          <p:attrName>ppt_x</p:attrName>
                                          <p:attrName>ppt_y</p:attrName>
                                        </p:attrNameLst>
                                      </p:cBhvr>
                                      <p:rCtr x="-11441" y="69"/>
                                    </p:animMotion>
                                  </p:childTnLst>
                                </p:cTn>
                              </p:par>
                              <p:par>
                                <p:cTn id="9" presetID="22" presetClass="entr" presetSubtype="2" fill="hold" nodeType="withEffect">
                                  <p:stCondLst>
                                    <p:cond delay="500"/>
                                  </p:stCondLst>
                                  <p:childTnLst>
                                    <p:set>
                                      <p:cBhvr>
                                        <p:cTn id="10" dur="1" fill="hold">
                                          <p:stCondLst>
                                            <p:cond delay="0"/>
                                          </p:stCondLst>
                                        </p:cTn>
                                        <p:tgtEl>
                                          <p:spTgt spid="30"/>
                                        </p:tgtEl>
                                        <p:attrNameLst>
                                          <p:attrName>style.visibility</p:attrName>
                                        </p:attrNameLst>
                                      </p:cBhvr>
                                      <p:to>
                                        <p:strVal val="visible"/>
                                      </p:to>
                                    </p:set>
                                    <p:animEffect transition="in" filter="wipe(right)">
                                      <p:cBhvr>
                                        <p:cTn id="11" dur="10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 presetClass="entr" presetSubtype="32"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circle(out)">
                                      <p:cBhvr>
                                        <p:cTn id="34" dur="2000"/>
                                        <p:tgtEl>
                                          <p:spTgt spid="32"/>
                                        </p:tgtEl>
                                      </p:cBhvr>
                                    </p:animEffec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12"/>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par>
                          <p:cTn id="49" fill="hold">
                            <p:stCondLst>
                              <p:cond delay="0"/>
                            </p:stCondLst>
                            <p:childTnLst>
                              <p:par>
                                <p:cTn id="50" presetID="22" presetClass="entr" presetSubtype="8" fill="hold" nodeType="afterEffect">
                                  <p:stCondLst>
                                    <p:cond delay="500"/>
                                  </p:stCondLst>
                                  <p:childTnLst>
                                    <p:set>
                                      <p:cBhvr>
                                        <p:cTn id="51" dur="1" fill="hold">
                                          <p:stCondLst>
                                            <p:cond delay="0"/>
                                          </p:stCondLst>
                                        </p:cTn>
                                        <p:tgtEl>
                                          <p:spTgt spid="85"/>
                                        </p:tgtEl>
                                        <p:attrNameLst>
                                          <p:attrName>style.visibility</p:attrName>
                                        </p:attrNameLst>
                                      </p:cBhvr>
                                      <p:to>
                                        <p:strVal val="visible"/>
                                      </p:to>
                                    </p:set>
                                    <p:animEffect transition="in" filter="wipe(left)">
                                      <p:cBhvr>
                                        <p:cTn id="52"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2" grpId="0" animBg="1"/>
      <p:bldP spid="53" grpId="0"/>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IRAS 16293</a:t>
            </a:r>
            <a:r>
              <a:rPr lang="en-US" altLang="ja-JP" sz="3200" dirty="0">
                <a:cs typeface="News Gothic MT"/>
              </a:rPr>
              <a:t>−</a:t>
            </a:r>
            <a:r>
              <a:rPr lang="en-US" sz="3200" dirty="0" smtClean="0"/>
              <a:t>2422 </a:t>
            </a:r>
            <a:r>
              <a:rPr lang="en-US" altLang="ja-JP" sz="3200" dirty="0" smtClean="0"/>
              <a:t>A</a:t>
            </a:r>
            <a:endParaRPr lang="en-US" sz="3200" dirty="0"/>
          </a:p>
        </p:txBody>
      </p:sp>
      <p:sp>
        <p:nvSpPr>
          <p:cNvPr id="5" name="Content Placeholder 4"/>
          <p:cNvSpPr>
            <a:spLocks noGrp="1"/>
          </p:cNvSpPr>
          <p:nvPr>
            <p:ph sz="quarter" idx="1"/>
          </p:nvPr>
        </p:nvSpPr>
        <p:spPr>
          <a:xfrm>
            <a:off x="292190" y="1363663"/>
            <a:ext cx="8573998" cy="5001052"/>
          </a:xfrm>
        </p:spPr>
        <p:txBody>
          <a:bodyPr/>
          <a:lstStyle/>
          <a:p>
            <a:r>
              <a:rPr lang="en-US" altLang="ja-JP" dirty="0" smtClean="0"/>
              <a:t>OCS</a:t>
            </a:r>
            <a:r>
              <a:rPr lang="ja-JP" altLang="en-US" dirty="0" smtClean="0"/>
              <a:t> </a:t>
            </a:r>
            <a:r>
              <a:rPr lang="en-US" altLang="ja-JP" sz="2200" dirty="0" smtClean="0"/>
              <a:t>(19-18)</a:t>
            </a:r>
          </a:p>
          <a:p>
            <a:pPr lvl="1">
              <a:spcBef>
                <a:spcPts val="300"/>
              </a:spcBef>
            </a:pPr>
            <a:r>
              <a:rPr lang="en-US" altLang="ja-JP" sz="2200" dirty="0" err="1" smtClean="0"/>
              <a:t>Infalling</a:t>
            </a:r>
            <a:r>
              <a:rPr lang="en-US" altLang="ja-JP" sz="2200" dirty="0" smtClean="0"/>
              <a:t>-rotating envelope</a:t>
            </a:r>
          </a:p>
          <a:p>
            <a:pPr>
              <a:spcBef>
                <a:spcPts val="2500"/>
              </a:spcBef>
            </a:pPr>
            <a:r>
              <a:rPr lang="en-US" altLang="ja-JP" dirty="0" smtClean="0"/>
              <a:t>CH</a:t>
            </a:r>
            <a:r>
              <a:rPr lang="en-US" altLang="ja-JP" baseline="-25000" dirty="0" smtClean="0"/>
              <a:t>3</a:t>
            </a:r>
            <a:r>
              <a:rPr lang="en-US" altLang="ja-JP" dirty="0" smtClean="0"/>
              <a:t>OH</a:t>
            </a:r>
            <a:r>
              <a:rPr lang="ja-JP" altLang="en-US" dirty="0" smtClean="0"/>
              <a:t> </a:t>
            </a:r>
            <a:r>
              <a:rPr lang="en-US" altLang="ja-JP" sz="2200" dirty="0" smtClean="0"/>
              <a:t>(11</a:t>
            </a:r>
            <a:r>
              <a:rPr lang="en-US" altLang="ja-JP" sz="2200" baseline="-25000" dirty="0" smtClean="0"/>
              <a:t>0,11</a:t>
            </a:r>
            <a:r>
              <a:rPr lang="en-US" altLang="ja-JP" sz="2200" dirty="0" smtClean="0"/>
              <a:t>-10</a:t>
            </a:r>
            <a:r>
              <a:rPr lang="en-US" altLang="ja-JP" sz="2200" baseline="-25000" dirty="0" smtClean="0"/>
              <a:t>1,10</a:t>
            </a:r>
            <a:r>
              <a:rPr lang="en-US" altLang="ja-JP" sz="2200" dirty="0" smtClean="0"/>
              <a:t>; A</a:t>
            </a:r>
            <a:r>
              <a:rPr lang="en-US" altLang="ja-JP" sz="2200" baseline="30000" dirty="0" smtClean="0"/>
              <a:t>++</a:t>
            </a:r>
            <a:r>
              <a:rPr lang="en-US" altLang="ja-JP" sz="2200" dirty="0" smtClean="0"/>
              <a:t>)</a:t>
            </a:r>
          </a:p>
          <a:p>
            <a:pPr lvl="1">
              <a:spcBef>
                <a:spcPts val="300"/>
              </a:spcBef>
            </a:pPr>
            <a:r>
              <a:rPr lang="en-US" altLang="ja-JP" sz="2200" dirty="0" smtClean="0"/>
              <a:t>Rotating around CB</a:t>
            </a:r>
          </a:p>
          <a:p>
            <a:pPr>
              <a:spcBef>
                <a:spcPts val="2500"/>
              </a:spcBef>
            </a:pPr>
            <a:r>
              <a:rPr lang="en-US" altLang="ja-JP" dirty="0" smtClean="0"/>
              <a:t>HCOOCH</a:t>
            </a:r>
            <a:r>
              <a:rPr lang="en-US" altLang="ja-JP" baseline="-25000" dirty="0" smtClean="0"/>
              <a:t>3</a:t>
            </a:r>
            <a:r>
              <a:rPr lang="en-US" altLang="ja-JP" dirty="0" smtClean="0"/>
              <a:t> </a:t>
            </a:r>
            <a:r>
              <a:rPr lang="en-US" altLang="ja-JP" sz="2200" dirty="0" smtClean="0"/>
              <a:t>(19</a:t>
            </a:r>
            <a:r>
              <a:rPr lang="en-US" altLang="ja-JP" sz="2200" baseline="-25000" dirty="0" smtClean="0"/>
              <a:t>9,19</a:t>
            </a:r>
            <a:r>
              <a:rPr lang="en-US" altLang="ja-JP" sz="2200" dirty="0" smtClean="0"/>
              <a:t>-19</a:t>
            </a:r>
            <a:r>
              <a:rPr lang="en-US" altLang="ja-JP" sz="2200" baseline="-25000" dirty="0" smtClean="0"/>
              <a:t>8,11</a:t>
            </a:r>
            <a:r>
              <a:rPr lang="en-US" altLang="ja-JP" sz="2200" dirty="0" smtClean="0"/>
              <a:t>; E)</a:t>
            </a:r>
          </a:p>
          <a:p>
            <a:pPr lvl="1">
              <a:spcBef>
                <a:spcPts val="300"/>
              </a:spcBef>
            </a:pPr>
            <a:r>
              <a:rPr lang="en-US" altLang="ja-JP" sz="2200" dirty="0" smtClean="0"/>
              <a:t>Rotating around CB</a:t>
            </a:r>
          </a:p>
          <a:p>
            <a:pPr>
              <a:spcBef>
                <a:spcPts val="2500"/>
              </a:spcBef>
            </a:pPr>
            <a:r>
              <a:rPr lang="en-US" altLang="ja-JP" dirty="0" smtClean="0"/>
              <a:t>H</a:t>
            </a:r>
            <a:r>
              <a:rPr lang="en-US" altLang="ja-JP" baseline="-25000" dirty="0" smtClean="0"/>
              <a:t>2</a:t>
            </a:r>
            <a:r>
              <a:rPr lang="en-US" altLang="ja-JP" dirty="0" smtClean="0"/>
              <a:t>CS </a:t>
            </a:r>
            <a:r>
              <a:rPr lang="en-US" altLang="ja-JP" sz="2200" dirty="0" smtClean="0"/>
              <a:t>(7</a:t>
            </a:r>
            <a:r>
              <a:rPr lang="en-US" altLang="ja-JP" sz="2200" baseline="-25000" dirty="0" smtClean="0"/>
              <a:t>0,7</a:t>
            </a:r>
            <a:r>
              <a:rPr lang="en-US" altLang="ja-JP" sz="2200" dirty="0" smtClean="0"/>
              <a:t>-6</a:t>
            </a:r>
            <a:r>
              <a:rPr lang="en-US" altLang="ja-JP" sz="2200" baseline="-25000" dirty="0" smtClean="0"/>
              <a:t>0,6</a:t>
            </a:r>
            <a:r>
              <a:rPr lang="en-US" altLang="ja-JP" sz="2200" dirty="0" smtClean="0"/>
              <a:t>)</a:t>
            </a:r>
          </a:p>
          <a:p>
            <a:pPr lvl="1">
              <a:spcBef>
                <a:spcPts val="300"/>
              </a:spcBef>
            </a:pPr>
            <a:r>
              <a:rPr lang="en-US" altLang="ja-JP" sz="2200" dirty="0" err="1" smtClean="0"/>
              <a:t>Infalling</a:t>
            </a:r>
            <a:r>
              <a:rPr lang="en-US" altLang="ja-JP" sz="2200" dirty="0" smtClean="0"/>
              <a:t>-rotating envelope</a:t>
            </a:r>
          </a:p>
          <a:p>
            <a:pPr lvl="1">
              <a:spcBef>
                <a:spcPts val="2100"/>
              </a:spcBef>
            </a:pPr>
            <a:r>
              <a:rPr lang="en-US" altLang="ja-JP" sz="2200" dirty="0" smtClean="0"/>
              <a:t>+ High velocity component</a:t>
            </a:r>
          </a:p>
          <a:p>
            <a:pPr marL="540000" indent="0">
              <a:buNone/>
            </a:pPr>
            <a:r>
              <a:rPr lang="en-US" altLang="ja-JP" dirty="0" smtClean="0"/>
              <a:t>IRE model </a:t>
            </a:r>
            <a:r>
              <a:rPr lang="en-US" altLang="ja-JP" sz="2200" dirty="0" smtClean="0"/>
              <a:t>(</a:t>
            </a:r>
            <a:r>
              <a:rPr lang="en-US" altLang="ja-JP" sz="2200" i="1" dirty="0" err="1" smtClean="0"/>
              <a:t>i</a:t>
            </a:r>
            <a:r>
              <a:rPr lang="en-US" altLang="ja-JP" sz="2200" dirty="0" smtClean="0"/>
              <a:t> = 60º)</a:t>
            </a:r>
            <a:r>
              <a:rPr lang="en-US" altLang="ja-JP" dirty="0" smtClean="0"/>
              <a:t>: </a:t>
            </a:r>
          </a:p>
          <a:p>
            <a:pPr marL="540000" indent="0">
              <a:spcBef>
                <a:spcPts val="0"/>
              </a:spcBef>
              <a:buNone/>
            </a:pPr>
            <a:r>
              <a:rPr lang="en-US" altLang="ja-JP" sz="2200" i="1" dirty="0" smtClean="0"/>
              <a:t>M</a:t>
            </a:r>
            <a:r>
              <a:rPr lang="en-US" altLang="ja-JP" sz="2200" dirty="0" smtClean="0"/>
              <a:t> = 0.75 </a:t>
            </a:r>
            <a:r>
              <a:rPr lang="en-US" altLang="ja-JP" sz="2200" i="1" dirty="0" smtClean="0"/>
              <a:t>M</a:t>
            </a:r>
            <a:r>
              <a:rPr lang="ja-JP" altLang="en-US" sz="2200" baseline="-25000" dirty="0" smtClean="0"/>
              <a:t>⦿</a:t>
            </a:r>
            <a:r>
              <a:rPr lang="en-US" altLang="ja-JP" sz="2200" dirty="0" smtClean="0"/>
              <a:t>, </a:t>
            </a:r>
            <a:r>
              <a:rPr lang="en-US" altLang="ja-JP" sz="2200" i="1" dirty="0" err="1" smtClean="0"/>
              <a:t>r</a:t>
            </a:r>
            <a:r>
              <a:rPr lang="en-US" altLang="ja-JP" sz="2200" baseline="-25000" dirty="0" err="1" smtClean="0"/>
              <a:t>CB</a:t>
            </a:r>
            <a:r>
              <a:rPr lang="en-US" altLang="ja-JP" sz="2200" dirty="0" smtClean="0"/>
              <a:t> = 50 au</a:t>
            </a:r>
            <a:endParaRPr lang="en-US" sz="2200" dirty="0"/>
          </a:p>
        </p:txBody>
      </p:sp>
      <p:sp>
        <p:nvSpPr>
          <p:cNvPr id="11" name="Rectangle 10"/>
          <p:cNvSpPr/>
          <p:nvPr/>
        </p:nvSpPr>
        <p:spPr>
          <a:xfrm>
            <a:off x="1533057" y="1953591"/>
            <a:ext cx="2955295" cy="3226524"/>
          </a:xfrm>
          <a:prstGeom prst="rect">
            <a:avLst/>
          </a:prstGeom>
        </p:spPr>
        <p:txBody>
          <a:bodyPr wrap="square">
            <a:spAutoFit/>
          </a:bodyPr>
          <a:lstStyle/>
          <a:p>
            <a:pPr algn="r"/>
            <a:r>
              <a:rPr lang="en-US" altLang="ja-JP" dirty="0"/>
              <a:t>(</a:t>
            </a:r>
            <a:r>
              <a:rPr lang="en-US" altLang="ja-JP" i="1" dirty="0"/>
              <a:t>R</a:t>
            </a:r>
            <a:r>
              <a:rPr lang="en-US" altLang="ja-JP" dirty="0"/>
              <a:t> = 180 </a:t>
            </a:r>
            <a:r>
              <a:rPr lang="en-US" altLang="ja-JP" dirty="0" smtClean="0"/>
              <a:t>au)</a:t>
            </a:r>
          </a:p>
          <a:p>
            <a:pPr algn="r">
              <a:spcBef>
                <a:spcPts val="5400"/>
              </a:spcBef>
            </a:pPr>
            <a:r>
              <a:rPr lang="en-US" altLang="ja-JP" dirty="0"/>
              <a:t>(</a:t>
            </a:r>
            <a:r>
              <a:rPr lang="en-US" altLang="ja-JP" i="1" dirty="0"/>
              <a:t>R</a:t>
            </a:r>
            <a:r>
              <a:rPr lang="en-US" altLang="ja-JP" dirty="0"/>
              <a:t> = </a:t>
            </a:r>
            <a:r>
              <a:rPr lang="en-US" altLang="ja-JP" dirty="0" smtClean="0"/>
              <a:t>80 au: compact)</a:t>
            </a:r>
            <a:endParaRPr lang="en-US" dirty="0"/>
          </a:p>
          <a:p>
            <a:pPr algn="r">
              <a:spcBef>
                <a:spcPts val="5250"/>
              </a:spcBef>
            </a:pPr>
            <a:r>
              <a:rPr lang="en-US" altLang="ja-JP" dirty="0"/>
              <a:t>(</a:t>
            </a:r>
            <a:r>
              <a:rPr lang="en-US" altLang="ja-JP" i="1" dirty="0"/>
              <a:t>R</a:t>
            </a:r>
            <a:r>
              <a:rPr lang="en-US" altLang="ja-JP" dirty="0"/>
              <a:t> = </a:t>
            </a:r>
            <a:r>
              <a:rPr lang="en-US" altLang="ja-JP" dirty="0" smtClean="0"/>
              <a:t>55 au: compact)</a:t>
            </a:r>
            <a:endParaRPr lang="en-US" dirty="0" smtClean="0"/>
          </a:p>
          <a:p>
            <a:pPr algn="r">
              <a:spcBef>
                <a:spcPts val="5150"/>
              </a:spcBef>
            </a:pPr>
            <a:r>
              <a:rPr lang="en-US" altLang="ja-JP" dirty="0"/>
              <a:t>(</a:t>
            </a:r>
            <a:r>
              <a:rPr lang="en-US" altLang="ja-JP" i="1" dirty="0"/>
              <a:t>R</a:t>
            </a:r>
            <a:r>
              <a:rPr lang="en-US" altLang="ja-JP" dirty="0"/>
              <a:t> = </a:t>
            </a:r>
            <a:r>
              <a:rPr lang="en-US" altLang="ja-JP" dirty="0" smtClean="0"/>
              <a:t>150 au)</a:t>
            </a:r>
            <a:endParaRPr lang="en-US" dirty="0"/>
          </a:p>
        </p:txBody>
      </p:sp>
      <p:sp>
        <p:nvSpPr>
          <p:cNvPr id="7" name="Rectangle 6"/>
          <p:cNvSpPr/>
          <p:nvPr/>
        </p:nvSpPr>
        <p:spPr>
          <a:xfrm>
            <a:off x="4323470" y="770289"/>
            <a:ext cx="4760675" cy="5933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270" y="410590"/>
            <a:ext cx="4378595" cy="5954125"/>
          </a:xfrm>
          <a:prstGeom prst="rect">
            <a:avLst/>
          </a:prstGeom>
        </p:spPr>
      </p:pic>
      <p:grpSp>
        <p:nvGrpSpPr>
          <p:cNvPr id="39" name="Group 38"/>
          <p:cNvGrpSpPr/>
          <p:nvPr/>
        </p:nvGrpSpPr>
        <p:grpSpPr>
          <a:xfrm>
            <a:off x="5461591" y="548224"/>
            <a:ext cx="825555" cy="5627966"/>
            <a:chOff x="5461591" y="548224"/>
            <a:chExt cx="825555" cy="5627966"/>
          </a:xfrm>
        </p:grpSpPr>
        <p:cxnSp>
          <p:nvCxnSpPr>
            <p:cNvPr id="13" name="Straight Connector 12"/>
            <p:cNvCxnSpPr/>
            <p:nvPr/>
          </p:nvCxnSpPr>
          <p:spPr>
            <a:xfrm>
              <a:off x="5461591" y="548224"/>
              <a:ext cx="0" cy="5627966"/>
            </a:xfrm>
            <a:prstGeom prst="line">
              <a:avLst/>
            </a:prstGeom>
            <a:ln>
              <a:solidFill>
                <a:srgbClr val="0000FF"/>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801365" y="548224"/>
              <a:ext cx="0" cy="5627966"/>
            </a:xfrm>
            <a:prstGeom prst="line">
              <a:avLst/>
            </a:prstGeom>
            <a:ln>
              <a:solidFill>
                <a:srgbClr val="0000FF"/>
              </a:solidFill>
              <a:prstDash val="sysDot"/>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5766664" y="582923"/>
              <a:ext cx="520482" cy="369332"/>
            </a:xfrm>
            <a:prstGeom prst="rect">
              <a:avLst/>
            </a:prstGeom>
            <a:noFill/>
          </p:spPr>
          <p:txBody>
            <a:bodyPr wrap="square" rtlCol="0">
              <a:spAutoFit/>
            </a:bodyPr>
            <a:lstStyle/>
            <a:p>
              <a:r>
                <a:rPr lang="en-US" dirty="0" smtClean="0">
                  <a:solidFill>
                    <a:srgbClr val="0000FF"/>
                  </a:solidFill>
                </a:rPr>
                <a:t>CB</a:t>
              </a:r>
              <a:endParaRPr lang="en-US" dirty="0">
                <a:solidFill>
                  <a:srgbClr val="0000FF"/>
                </a:solidFill>
              </a:endParaRPr>
            </a:p>
          </p:txBody>
        </p:sp>
      </p:grpSp>
      <p:grpSp>
        <p:nvGrpSpPr>
          <p:cNvPr id="17" name="Group 16"/>
          <p:cNvGrpSpPr/>
          <p:nvPr/>
        </p:nvGrpSpPr>
        <p:grpSpPr>
          <a:xfrm>
            <a:off x="4780960" y="2250758"/>
            <a:ext cx="1657015" cy="1566719"/>
            <a:chOff x="4780960" y="2250758"/>
            <a:chExt cx="1657015" cy="1566719"/>
          </a:xfrm>
        </p:grpSpPr>
        <p:grpSp>
          <p:nvGrpSpPr>
            <p:cNvPr id="30" name="Group 29"/>
            <p:cNvGrpSpPr/>
            <p:nvPr/>
          </p:nvGrpSpPr>
          <p:grpSpPr>
            <a:xfrm>
              <a:off x="6047241" y="2610581"/>
              <a:ext cx="390734" cy="1206896"/>
              <a:chOff x="6000445" y="2610581"/>
              <a:chExt cx="390734" cy="1206896"/>
            </a:xfrm>
          </p:grpSpPr>
          <p:cxnSp>
            <p:nvCxnSpPr>
              <p:cNvPr id="16" name="Straight Arrow Connector 15"/>
              <p:cNvCxnSpPr/>
              <p:nvPr/>
            </p:nvCxnSpPr>
            <p:spPr>
              <a:xfrm flipH="1">
                <a:off x="6087950" y="2610581"/>
                <a:ext cx="303229" cy="0"/>
              </a:xfrm>
              <a:prstGeom prst="straightConnector1">
                <a:avLst/>
              </a:prstGeom>
              <a:ln w="254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000445" y="3817477"/>
                <a:ext cx="303229" cy="0"/>
              </a:xfrm>
              <a:prstGeom prst="straightConnector1">
                <a:avLst/>
              </a:prstGeom>
              <a:ln w="254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rot="10800000">
              <a:off x="4780960" y="2250758"/>
              <a:ext cx="470086" cy="1206897"/>
              <a:chOff x="5936337" y="2610580"/>
              <a:chExt cx="470086" cy="1206897"/>
            </a:xfrm>
          </p:grpSpPr>
          <p:cxnSp>
            <p:nvCxnSpPr>
              <p:cNvPr id="31" name="Straight Arrow Connector 30"/>
              <p:cNvCxnSpPr/>
              <p:nvPr/>
            </p:nvCxnSpPr>
            <p:spPr>
              <a:xfrm flipH="1">
                <a:off x="5936337" y="2610580"/>
                <a:ext cx="303228" cy="0"/>
              </a:xfrm>
              <a:prstGeom prst="straightConnector1">
                <a:avLst/>
              </a:prstGeom>
              <a:ln w="254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6103194" y="3817477"/>
                <a:ext cx="303229" cy="0"/>
              </a:xfrm>
              <a:prstGeom prst="straightConnector1">
                <a:avLst/>
              </a:prstGeom>
              <a:ln w="254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43" name="Group 42"/>
          <p:cNvGrpSpPr/>
          <p:nvPr/>
        </p:nvGrpSpPr>
        <p:grpSpPr>
          <a:xfrm>
            <a:off x="5039031" y="4713122"/>
            <a:ext cx="1194888" cy="1243704"/>
            <a:chOff x="5038439" y="4642640"/>
            <a:chExt cx="1194888" cy="1243704"/>
          </a:xfrm>
        </p:grpSpPr>
        <p:cxnSp>
          <p:nvCxnSpPr>
            <p:cNvPr id="46" name="Straight Arrow Connector 45"/>
            <p:cNvCxnSpPr/>
            <p:nvPr/>
          </p:nvCxnSpPr>
          <p:spPr>
            <a:xfrm flipH="1" flipV="1">
              <a:off x="6089327" y="5562344"/>
              <a:ext cx="144000" cy="324000"/>
            </a:xfrm>
            <a:prstGeom prst="straightConnector1">
              <a:avLst/>
            </a:prstGeom>
            <a:ln w="254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038439" y="4642640"/>
              <a:ext cx="130616" cy="314583"/>
            </a:xfrm>
            <a:prstGeom prst="straightConnector1">
              <a:avLst/>
            </a:prstGeom>
            <a:ln w="254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5038439" y="4642164"/>
            <a:ext cx="1204107" cy="1380301"/>
            <a:chOff x="5038439" y="4574925"/>
            <a:chExt cx="1204107" cy="1380301"/>
          </a:xfrm>
        </p:grpSpPr>
        <p:cxnSp>
          <p:nvCxnSpPr>
            <p:cNvPr id="20" name="Straight Arrow Connector 19"/>
            <p:cNvCxnSpPr/>
            <p:nvPr/>
          </p:nvCxnSpPr>
          <p:spPr>
            <a:xfrm flipH="1">
              <a:off x="5829399" y="5880040"/>
              <a:ext cx="413147" cy="75186"/>
            </a:xfrm>
            <a:prstGeom prst="straightConnector1">
              <a:avLst/>
            </a:prstGeom>
            <a:ln w="254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5038439" y="4574925"/>
              <a:ext cx="397150" cy="75186"/>
            </a:xfrm>
            <a:prstGeom prst="straightConnector1">
              <a:avLst/>
            </a:prstGeom>
            <a:ln w="254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270" y="410590"/>
            <a:ext cx="4378595" cy="5954125"/>
          </a:xfrm>
          <a:prstGeom prst="rect">
            <a:avLst/>
          </a:prstGeom>
        </p:spPr>
      </p:pic>
      <p:grpSp>
        <p:nvGrpSpPr>
          <p:cNvPr id="56" name="Group 55"/>
          <p:cNvGrpSpPr/>
          <p:nvPr/>
        </p:nvGrpSpPr>
        <p:grpSpPr>
          <a:xfrm>
            <a:off x="4489270" y="410785"/>
            <a:ext cx="4378595" cy="5954124"/>
            <a:chOff x="4489270" y="410785"/>
            <a:chExt cx="4378595" cy="5954124"/>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9270" y="410785"/>
              <a:ext cx="4378595" cy="5954124"/>
            </a:xfrm>
            <a:prstGeom prst="rect">
              <a:avLst/>
            </a:prstGeom>
          </p:spPr>
        </p:pic>
        <p:cxnSp>
          <p:nvCxnSpPr>
            <p:cNvPr id="42" name="Straight Arrow Connector 41"/>
            <p:cNvCxnSpPr/>
            <p:nvPr/>
          </p:nvCxnSpPr>
          <p:spPr>
            <a:xfrm flipH="1">
              <a:off x="5829399" y="4725826"/>
              <a:ext cx="305347" cy="16654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815519" y="4467206"/>
              <a:ext cx="1623902" cy="830997"/>
            </a:xfrm>
            <a:prstGeom prst="rect">
              <a:avLst/>
            </a:prstGeom>
            <a:noFill/>
          </p:spPr>
          <p:txBody>
            <a:bodyPr wrap="square" rtlCol="0">
              <a:spAutoFit/>
            </a:bodyPr>
            <a:lstStyle/>
            <a:p>
              <a:pPr algn="ctr"/>
              <a:r>
                <a:rPr lang="en-US" sz="1600" spc="-100" dirty="0" err="1" smtClean="0">
                  <a:solidFill>
                    <a:srgbClr val="FF0000"/>
                  </a:solidFill>
                </a:rPr>
                <a:t>Keplerian</a:t>
              </a:r>
              <a:r>
                <a:rPr lang="en-US" sz="1600" spc="-100" dirty="0" smtClean="0">
                  <a:solidFill>
                    <a:srgbClr val="FF0000"/>
                  </a:solidFill>
                </a:rPr>
                <a:t> </a:t>
              </a:r>
            </a:p>
            <a:p>
              <a:pPr algn="ctr"/>
              <a:r>
                <a:rPr lang="en-US" sz="1600" spc="-100" dirty="0" smtClean="0">
                  <a:solidFill>
                    <a:srgbClr val="FF0000"/>
                  </a:solidFill>
                </a:rPr>
                <a:t>Motion</a:t>
              </a:r>
            </a:p>
            <a:p>
              <a:pPr algn="ctr"/>
              <a:r>
                <a:rPr lang="en-US" sz="1600" spc="-150" dirty="0" smtClean="0">
                  <a:solidFill>
                    <a:srgbClr val="FF0000"/>
                  </a:solidFill>
                </a:rPr>
                <a:t>(</a:t>
              </a:r>
              <a:r>
                <a:rPr lang="en-US" sz="1600" i="1" spc="-150" dirty="0" smtClean="0">
                  <a:solidFill>
                    <a:srgbClr val="FF0000"/>
                  </a:solidFill>
                </a:rPr>
                <a:t>M</a:t>
              </a:r>
              <a:r>
                <a:rPr lang="en-US" sz="1600" spc="-150" dirty="0" smtClean="0">
                  <a:solidFill>
                    <a:srgbClr val="FF0000"/>
                  </a:solidFill>
                </a:rPr>
                <a:t> = 0.75 </a:t>
              </a:r>
              <a:r>
                <a:rPr lang="en-US" altLang="ja-JP" sz="1600" i="1" spc="-150" dirty="0" smtClean="0">
                  <a:solidFill>
                    <a:srgbClr val="FF0000"/>
                  </a:solidFill>
                </a:rPr>
                <a:t>M</a:t>
              </a:r>
              <a:r>
                <a:rPr lang="ja-JP" altLang="en-US" sz="1600" spc="-150" baseline="-25000" dirty="0">
                  <a:solidFill>
                    <a:srgbClr val="FF0000"/>
                  </a:solidFill>
                </a:rPr>
                <a:t>⦿</a:t>
              </a:r>
              <a:r>
                <a:rPr lang="en-US" sz="1600" spc="-150" dirty="0" smtClean="0">
                  <a:solidFill>
                    <a:srgbClr val="FF0000"/>
                  </a:solidFill>
                </a:rPr>
                <a:t>)</a:t>
              </a:r>
              <a:endParaRPr lang="en-US" sz="1600" spc="-150" dirty="0">
                <a:solidFill>
                  <a:srgbClr val="FF0000"/>
                </a:solidFill>
              </a:endParaRPr>
            </a:p>
          </p:txBody>
        </p:sp>
        <p:cxnSp>
          <p:nvCxnSpPr>
            <p:cNvPr id="54" name="Straight Arrow Connector 53"/>
            <p:cNvCxnSpPr/>
            <p:nvPr/>
          </p:nvCxnSpPr>
          <p:spPr>
            <a:xfrm>
              <a:off x="7134797" y="4725826"/>
              <a:ext cx="269926" cy="16654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292190" y="4175958"/>
            <a:ext cx="4101102" cy="2300688"/>
            <a:chOff x="6801601" y="1982127"/>
            <a:chExt cx="4101102" cy="2300688"/>
          </a:xfrm>
        </p:grpSpPr>
        <p:sp>
          <p:nvSpPr>
            <p:cNvPr id="27" name="Rectangle 26"/>
            <p:cNvSpPr/>
            <p:nvPr/>
          </p:nvSpPr>
          <p:spPr>
            <a:xfrm>
              <a:off x="6889317" y="1982127"/>
              <a:ext cx="4013386" cy="23006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5553" y="2298328"/>
              <a:ext cx="3024742" cy="1927329"/>
            </a:xfrm>
            <a:prstGeom prst="rect">
              <a:avLst/>
            </a:prstGeom>
          </p:spPr>
        </p:pic>
        <p:sp>
          <p:nvSpPr>
            <p:cNvPr id="44" name="Content Placeholder 4"/>
            <p:cNvSpPr txBox="1">
              <a:spLocks/>
            </p:cNvSpPr>
            <p:nvPr/>
          </p:nvSpPr>
          <p:spPr>
            <a:xfrm>
              <a:off x="6801601" y="1982127"/>
              <a:ext cx="2430031" cy="524393"/>
            </a:xfrm>
            <a:prstGeom prst="rect">
              <a:avLst/>
            </a:prstGeom>
          </p:spPr>
          <p:txBody>
            <a:bodyPr vert="horz">
              <a:normAutofit/>
            </a:bodyPr>
            <a:lstStyle>
              <a:lvl1pPr marL="320040" indent="-320040" algn="l" rtl="0" eaLnBrk="1" latinLnBrk="0" hangingPunct="1">
                <a:lnSpc>
                  <a:spcPct val="80000"/>
                </a:lnSpc>
                <a:spcBef>
                  <a:spcPts val="1900"/>
                </a:spcBef>
                <a:buClr>
                  <a:schemeClr val="accent2"/>
                </a:buClr>
                <a:buSzPct val="60000"/>
                <a:buFont typeface="Wingdings"/>
                <a:buChar char=""/>
                <a:defRPr kumimoji="1" sz="2600" kern="1200" spc="-100">
                  <a:solidFill>
                    <a:schemeClr val="tx1"/>
                  </a:solidFill>
                  <a:latin typeface="+mn-lt"/>
                  <a:ea typeface="+mn-ea"/>
                  <a:cs typeface="+mn-cs"/>
                </a:defRPr>
              </a:lvl1pPr>
              <a:lvl2pPr marL="640080" indent="-274320" algn="l" rtl="0" eaLnBrk="1" latinLnBrk="0" hangingPunct="1">
                <a:lnSpc>
                  <a:spcPct val="80000"/>
                </a:lnSpc>
                <a:spcBef>
                  <a:spcPts val="550"/>
                </a:spcBef>
                <a:buClr>
                  <a:schemeClr val="accent1"/>
                </a:buClr>
                <a:buSzPct val="70000"/>
                <a:buFont typeface="Wingdings 2"/>
                <a:buChar char=""/>
                <a:defRPr kumimoji="1" sz="2600" kern="1200" spc="-100">
                  <a:solidFill>
                    <a:schemeClr val="tx1"/>
                  </a:solidFill>
                  <a:latin typeface="+mn-lt"/>
                  <a:ea typeface="+mn-ea"/>
                  <a:cs typeface="+mn-cs"/>
                </a:defRPr>
              </a:lvl2pPr>
              <a:lvl3pPr marL="914400" indent="-228600" algn="l" rtl="0" eaLnBrk="1" latinLnBrk="0" hangingPunct="1">
                <a:lnSpc>
                  <a:spcPct val="80000"/>
                </a:lnSpc>
                <a:spcBef>
                  <a:spcPts val="500"/>
                </a:spcBef>
                <a:buClr>
                  <a:schemeClr val="accent2"/>
                </a:buClr>
                <a:buSzPct val="75000"/>
                <a:buFont typeface="Wingdings"/>
                <a:buChar char=""/>
                <a:defRPr kumimoji="1" sz="2200" kern="1200" spc="-100">
                  <a:solidFill>
                    <a:schemeClr val="tx1"/>
                  </a:solidFill>
                  <a:latin typeface="+mn-lt"/>
                  <a:ea typeface="+mn-ea"/>
                  <a:cs typeface="+mn-cs"/>
                </a:defRPr>
              </a:lvl3pPr>
              <a:lvl4pPr marL="1371600" indent="-228600" algn="l" rtl="0" eaLnBrk="1" latinLnBrk="0" hangingPunct="1">
                <a:lnSpc>
                  <a:spcPct val="80000"/>
                </a:lnSpc>
                <a:spcBef>
                  <a:spcPts val="400"/>
                </a:spcBef>
                <a:buClr>
                  <a:schemeClr val="accent3"/>
                </a:buClr>
                <a:buSzPct val="75000"/>
                <a:buFont typeface="Wingdings"/>
                <a:buChar char=""/>
                <a:defRPr kumimoji="1" sz="2200" kern="1200" spc="-100">
                  <a:solidFill>
                    <a:schemeClr val="tx1"/>
                  </a:solidFill>
                  <a:latin typeface="+mn-lt"/>
                  <a:ea typeface="+mn-ea"/>
                  <a:cs typeface="+mn-cs"/>
                </a:defRPr>
              </a:lvl4pPr>
              <a:lvl5pPr marL="1828800" indent="-228600" algn="l" rtl="0" eaLnBrk="1" latinLnBrk="0" hangingPunct="1">
                <a:lnSpc>
                  <a:spcPct val="80000"/>
                </a:lnSpc>
                <a:spcBef>
                  <a:spcPts val="400"/>
                </a:spcBef>
                <a:buClr>
                  <a:schemeClr val="accent4"/>
                </a:buClr>
                <a:buSzPct val="65000"/>
                <a:buFont typeface="Wingdings"/>
                <a:buChar char=""/>
                <a:defRPr kumimoji="1" sz="2200" kern="1200" spc="-1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1"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1"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1"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1" sz="1800" kern="1200" baseline="0">
                  <a:solidFill>
                    <a:schemeClr val="tx1"/>
                  </a:solidFill>
                  <a:latin typeface="+mn-lt"/>
                  <a:ea typeface="+mn-ea"/>
                  <a:cs typeface="+mn-cs"/>
                </a:defRPr>
              </a:lvl9pPr>
            </a:lstStyle>
            <a:p>
              <a:r>
                <a:rPr lang="en-US" altLang="ja-JP" dirty="0" smtClean="0"/>
                <a:t>SO in L1527</a:t>
              </a:r>
              <a:endParaRPr lang="en-US" altLang="ja-JP" sz="2200" dirty="0" smtClean="0"/>
            </a:p>
          </p:txBody>
        </p:sp>
      </p:grpSp>
      <p:sp>
        <p:nvSpPr>
          <p:cNvPr id="37" name="正方形/長方形 36"/>
          <p:cNvSpPr/>
          <p:nvPr/>
        </p:nvSpPr>
        <p:spPr>
          <a:xfrm>
            <a:off x="6488703" y="268033"/>
            <a:ext cx="2344685" cy="2570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5966169" y="355029"/>
            <a:ext cx="3301840" cy="230832"/>
          </a:xfrm>
          <a:prstGeom prst="rect">
            <a:avLst/>
          </a:prstGeom>
          <a:noFill/>
        </p:spPr>
        <p:txBody>
          <a:bodyPr wrap="square" rtlCol="0">
            <a:spAutoFit/>
          </a:bodyPr>
          <a:lstStyle/>
          <a:p>
            <a:pPr algn="ctr"/>
            <a:r>
              <a:rPr kumimoji="1" lang="en-AU" altLang="ja-JP" sz="900" spc="-100" dirty="0" smtClean="0"/>
              <a:t>Direction Perpendicular to the Envelope</a:t>
            </a:r>
            <a:endParaRPr kumimoji="1" lang="ja-JP" altLang="en-US" sz="900" spc="-100" dirty="0"/>
          </a:p>
        </p:txBody>
      </p:sp>
      <p:cxnSp>
        <p:nvCxnSpPr>
          <p:cNvPr id="49" name="直線矢印コネクタ 48"/>
          <p:cNvCxnSpPr/>
          <p:nvPr/>
        </p:nvCxnSpPr>
        <p:spPr>
          <a:xfrm>
            <a:off x="434089" y="5770928"/>
            <a:ext cx="401934" cy="0"/>
          </a:xfrm>
          <a:prstGeom prst="straightConnector1">
            <a:avLst/>
          </a:prstGeom>
          <a:ln w="25400">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10" name="フッター プレースホルダー 9"/>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8" name="日付プレースホルダー 17"/>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11</a:t>
            </a:fld>
            <a:r>
              <a:rPr kumimoji="1" lang="en-US" altLang="ja-JP" smtClean="0"/>
              <a:t> / 23</a:t>
            </a:r>
            <a:endParaRPr kumimoji="1" lang="ja-JP" altLang="en-US" dirty="0"/>
          </a:p>
        </p:txBody>
      </p:sp>
    </p:spTree>
    <p:extLst>
      <p:ext uri="{BB962C8B-B14F-4D97-AF65-F5344CB8AC3E}">
        <p14:creationId xmlns:p14="http://schemas.microsoft.com/office/powerpoint/2010/main" val="396601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4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par>
                          <p:cTn id="42" fill="hold">
                            <p:stCondLst>
                              <p:cond delay="0"/>
                            </p:stCondLst>
                            <p:childTnLst>
                              <p:par>
                                <p:cTn id="43" presetID="1" presetClass="exit" presetSubtype="0" fill="hold" nodeType="afterEffect">
                                  <p:stCondLst>
                                    <p:cond delay="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par>
                          <p:cTn id="57" fill="hold">
                            <p:stCondLst>
                              <p:cond delay="0"/>
                            </p:stCondLst>
                            <p:childTnLst>
                              <p:par>
                                <p:cTn id="58" presetID="1" presetClass="exit" presetSubtype="0" fill="hold" nodeType="afterEffect">
                                  <p:stCondLst>
                                    <p:cond delay="0"/>
                                  </p:stCondLst>
                                  <p:childTnLst>
                                    <p:set>
                                      <p:cBhvr>
                                        <p:cTn id="5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sz="quarter" idx="1"/>
          </p:nvPr>
        </p:nvSpPr>
        <p:spPr>
          <a:xfrm>
            <a:off x="293868" y="1363858"/>
            <a:ext cx="8573998" cy="5262554"/>
          </a:xfrm>
        </p:spPr>
        <p:txBody>
          <a:bodyPr>
            <a:normAutofit/>
          </a:bodyPr>
          <a:lstStyle/>
          <a:p>
            <a:r>
              <a:rPr lang="en-US" altLang="ja-JP" sz="2400" dirty="0" smtClean="0">
                <a:uFill>
                  <a:solidFill>
                    <a:srgbClr val="FF0000"/>
                  </a:solidFill>
                </a:uFill>
              </a:rPr>
              <a:t>Chemical</a:t>
            </a:r>
            <a:r>
              <a:rPr lang="ja-JP" altLang="en-US" sz="2400" dirty="0" smtClean="0">
                <a:uFill>
                  <a:solidFill>
                    <a:srgbClr val="FF0000"/>
                  </a:solidFill>
                </a:uFill>
              </a:rPr>
              <a:t> </a:t>
            </a:r>
            <a:r>
              <a:rPr lang="en-US" altLang="ja-JP" sz="2400" dirty="0" smtClean="0">
                <a:uFill>
                  <a:solidFill>
                    <a:srgbClr val="FF0000"/>
                  </a:solidFill>
                </a:uFill>
              </a:rPr>
              <a:t>change</a:t>
            </a:r>
            <a:r>
              <a:rPr lang="ja-JP" altLang="en-US" sz="2400" dirty="0" smtClean="0">
                <a:uFill>
                  <a:solidFill>
                    <a:srgbClr val="FF0000"/>
                  </a:solidFill>
                </a:uFill>
              </a:rPr>
              <a:t> </a:t>
            </a:r>
            <a:r>
              <a:rPr lang="en-US" altLang="ja-JP" sz="2400" dirty="0" smtClean="0">
                <a:uFill>
                  <a:solidFill>
                    <a:srgbClr val="FF0000"/>
                  </a:solidFill>
                </a:uFill>
              </a:rPr>
              <a:t>at</a:t>
            </a:r>
            <a:r>
              <a:rPr lang="ja-JP" altLang="en-US" sz="2400" dirty="0" smtClean="0">
                <a:uFill>
                  <a:solidFill>
                    <a:srgbClr val="FF0000"/>
                  </a:solidFill>
                </a:uFill>
              </a:rPr>
              <a:t> </a:t>
            </a:r>
            <a:r>
              <a:rPr lang="en-US" altLang="ja-JP" sz="2400" dirty="0" smtClean="0">
                <a:uFill>
                  <a:solidFill>
                    <a:srgbClr val="FF0000"/>
                  </a:solidFill>
                </a:uFill>
              </a:rPr>
              <a:t>the</a:t>
            </a:r>
            <a:r>
              <a:rPr lang="ja-JP" altLang="en-US" sz="2400" dirty="0" smtClean="0">
                <a:uFill>
                  <a:solidFill>
                    <a:srgbClr val="FF0000"/>
                  </a:solidFill>
                </a:uFill>
              </a:rPr>
              <a:t> </a:t>
            </a:r>
            <a:r>
              <a:rPr lang="en-US" altLang="ja-JP" sz="2400" dirty="0" smtClean="0">
                <a:uFill>
                  <a:solidFill>
                    <a:srgbClr val="FF0000"/>
                  </a:solidFill>
                </a:uFill>
              </a:rPr>
              <a:t>centrifugal</a:t>
            </a:r>
            <a:r>
              <a:rPr lang="ja-JP" altLang="en-US" sz="2400" dirty="0" smtClean="0">
                <a:uFill>
                  <a:solidFill>
                    <a:srgbClr val="FF0000"/>
                  </a:solidFill>
                </a:uFill>
              </a:rPr>
              <a:t> </a:t>
            </a:r>
            <a:r>
              <a:rPr lang="en-US" altLang="ja-JP" sz="2400" dirty="0" smtClean="0">
                <a:uFill>
                  <a:solidFill>
                    <a:srgbClr val="FF0000"/>
                  </a:solidFill>
                </a:uFill>
              </a:rPr>
              <a:t>barrier</a:t>
            </a:r>
          </a:p>
        </p:txBody>
      </p:sp>
      <p:sp>
        <p:nvSpPr>
          <p:cNvPr id="2" name="Title 1"/>
          <p:cNvSpPr>
            <a:spLocks noGrp="1"/>
          </p:cNvSpPr>
          <p:nvPr>
            <p:ph type="title"/>
          </p:nvPr>
        </p:nvSpPr>
        <p:spPr/>
        <p:txBody>
          <a:bodyPr>
            <a:noAutofit/>
          </a:bodyPr>
          <a:lstStyle/>
          <a:p>
            <a:r>
              <a:rPr lang="en-US" spc="-120" dirty="0" smtClean="0"/>
              <a:t>Chemical Change at 100 au Scale</a:t>
            </a:r>
            <a:endParaRPr lang="en-US" spc="-120" dirty="0"/>
          </a:p>
        </p:txBody>
      </p:sp>
      <p:grpSp>
        <p:nvGrpSpPr>
          <p:cNvPr id="21" name="Group 20"/>
          <p:cNvGrpSpPr/>
          <p:nvPr/>
        </p:nvGrpSpPr>
        <p:grpSpPr>
          <a:xfrm>
            <a:off x="440696" y="1552309"/>
            <a:ext cx="8372643" cy="3746875"/>
            <a:chOff x="494980" y="1601306"/>
            <a:chExt cx="7842050" cy="3509427"/>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44" y="1601306"/>
              <a:ext cx="7522486" cy="3509427"/>
            </a:xfrm>
            <a:prstGeom prst="rect">
              <a:avLst/>
            </a:prstGeom>
          </p:spPr>
        </p:pic>
        <p:grpSp>
          <p:nvGrpSpPr>
            <p:cNvPr id="20" name="Group 19"/>
            <p:cNvGrpSpPr/>
            <p:nvPr/>
          </p:nvGrpSpPr>
          <p:grpSpPr>
            <a:xfrm>
              <a:off x="494980" y="3966011"/>
              <a:ext cx="1079860" cy="414297"/>
              <a:chOff x="361040" y="3945636"/>
              <a:chExt cx="1079860" cy="414297"/>
            </a:xfrm>
          </p:grpSpPr>
          <p:cxnSp>
            <p:nvCxnSpPr>
              <p:cNvPr id="16" name="直線矢印コネクタ 20"/>
              <p:cNvCxnSpPr/>
              <p:nvPr/>
            </p:nvCxnSpPr>
            <p:spPr>
              <a:xfrm>
                <a:off x="361040" y="4359933"/>
                <a:ext cx="1044000" cy="0"/>
              </a:xfrm>
              <a:prstGeom prst="straightConnector1">
                <a:avLst/>
              </a:prstGeom>
              <a:ln w="25400">
                <a:solidFill>
                  <a:schemeClr val="tx1"/>
                </a:solidFill>
                <a:headEnd type="arrow" w="lg" len="lg"/>
                <a:tailEnd type="arrow"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61040" y="3945636"/>
                <a:ext cx="1079860" cy="369332"/>
              </a:xfrm>
              <a:prstGeom prst="rect">
                <a:avLst/>
              </a:prstGeom>
              <a:noFill/>
            </p:spPr>
            <p:txBody>
              <a:bodyPr wrap="square" rtlCol="0">
                <a:spAutoFit/>
              </a:bodyPr>
              <a:lstStyle/>
              <a:p>
                <a:r>
                  <a:rPr lang="en-US" dirty="0" smtClean="0"/>
                  <a:t>~10</a:t>
                </a:r>
                <a:r>
                  <a:rPr lang="en-US" baseline="30000" dirty="0" smtClean="0"/>
                  <a:t>2</a:t>
                </a:r>
                <a:r>
                  <a:rPr lang="en-US" dirty="0" smtClean="0"/>
                  <a:t> au</a:t>
                </a:r>
                <a:endParaRPr lang="en-US" dirty="0"/>
              </a:p>
            </p:txBody>
          </p:sp>
        </p:grpSp>
      </p:grpSp>
      <p:grpSp>
        <p:nvGrpSpPr>
          <p:cNvPr id="17" name="図形グループ 16"/>
          <p:cNvGrpSpPr/>
          <p:nvPr/>
        </p:nvGrpSpPr>
        <p:grpSpPr>
          <a:xfrm>
            <a:off x="284253" y="5765731"/>
            <a:ext cx="8572320" cy="474207"/>
            <a:chOff x="284253" y="5806966"/>
            <a:chExt cx="8572320" cy="474207"/>
          </a:xfrm>
        </p:grpSpPr>
        <p:grpSp>
          <p:nvGrpSpPr>
            <p:cNvPr id="8" name="Group 7"/>
            <p:cNvGrpSpPr/>
            <p:nvPr/>
          </p:nvGrpSpPr>
          <p:grpSpPr>
            <a:xfrm>
              <a:off x="284253" y="5806966"/>
              <a:ext cx="8572320" cy="474207"/>
              <a:chOff x="284253" y="5806966"/>
              <a:chExt cx="8572320" cy="474207"/>
            </a:xfrm>
          </p:grpSpPr>
          <p:sp>
            <p:nvSpPr>
              <p:cNvPr id="5" name="Rectangle 4"/>
              <p:cNvSpPr/>
              <p:nvPr/>
            </p:nvSpPr>
            <p:spPr>
              <a:xfrm>
                <a:off x="1821796" y="5806966"/>
                <a:ext cx="6174826" cy="446689"/>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4253" y="5829767"/>
                <a:ext cx="8572320" cy="451406"/>
              </a:xfrm>
              <a:prstGeom prst="rect">
                <a:avLst/>
              </a:prstGeom>
            </p:spPr>
            <p:txBody>
              <a:bodyPr wrap="square">
                <a:spAutoFit/>
              </a:bodyPr>
              <a:lstStyle/>
              <a:p>
                <a:pPr marL="1548000" lvl="0" defTabSz="914400">
                  <a:lnSpc>
                    <a:spcPct val="80000"/>
                  </a:lnSpc>
                  <a:spcBef>
                    <a:spcPts val="1400"/>
                  </a:spcBef>
                  <a:buClr>
                    <a:srgbClr val="DD8047"/>
                  </a:buClr>
                  <a:buSzPct val="60000"/>
                </a:pPr>
                <a:r>
                  <a:rPr lang="en-US" altLang="ja-JP" sz="2800" i="1" spc="-100" dirty="0" smtClean="0">
                    <a:solidFill>
                      <a:prstClr val="black"/>
                    </a:solidFill>
                    <a:uFill>
                      <a:solidFill>
                        <a:srgbClr val="FF0000"/>
                      </a:solidFill>
                    </a:uFill>
                  </a:rPr>
                  <a:t>Chemical </a:t>
                </a:r>
                <a:r>
                  <a:rPr lang="en-US" altLang="ja-JP" sz="2800" i="1" spc="-100" dirty="0">
                    <a:solidFill>
                      <a:prstClr val="black"/>
                    </a:solidFill>
                    <a:uFill>
                      <a:solidFill>
                        <a:srgbClr val="FF0000"/>
                      </a:solidFill>
                    </a:uFill>
                  </a:rPr>
                  <a:t>variation </a:t>
                </a:r>
                <a:r>
                  <a:rPr lang="en-US" altLang="ja-JP" sz="2800" i="1" spc="-100" dirty="0" smtClean="0">
                    <a:solidFill>
                      <a:prstClr val="black"/>
                    </a:solidFill>
                    <a:uFill>
                      <a:solidFill>
                        <a:srgbClr val="FF0000"/>
                      </a:solidFill>
                    </a:uFill>
                  </a:rPr>
                  <a:t>in </a:t>
                </a:r>
                <a:r>
                  <a:rPr lang="en-US" altLang="ja-JP" sz="2800" i="1" spc="-100" dirty="0">
                    <a:solidFill>
                      <a:prstClr val="black"/>
                    </a:solidFill>
                    <a:uFill>
                      <a:solidFill>
                        <a:srgbClr val="FF0000"/>
                      </a:solidFill>
                    </a:uFill>
                  </a:rPr>
                  <a:t>the disk formation?</a:t>
                </a:r>
                <a:endParaRPr lang="en-US" sz="2800" i="1" spc="-100" dirty="0">
                  <a:solidFill>
                    <a:prstClr val="black"/>
                  </a:solidFill>
                  <a:uFill>
                    <a:solidFill>
                      <a:srgbClr val="FF0000"/>
                    </a:solidFill>
                  </a:uFill>
                </a:endParaRPr>
              </a:p>
            </p:txBody>
          </p:sp>
        </p:grpSp>
        <p:cxnSp>
          <p:nvCxnSpPr>
            <p:cNvPr id="22" name="直線矢印コネクタ 21"/>
            <p:cNvCxnSpPr/>
            <p:nvPr/>
          </p:nvCxnSpPr>
          <p:spPr>
            <a:xfrm>
              <a:off x="1355343" y="6056678"/>
              <a:ext cx="401934" cy="0"/>
            </a:xfrm>
            <a:prstGeom prst="straightConnector1">
              <a:avLst/>
            </a:prstGeom>
            <a:ln w="25400">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grpSp>
      <p:grpSp>
        <p:nvGrpSpPr>
          <p:cNvPr id="15" name="図形グループ 14"/>
          <p:cNvGrpSpPr/>
          <p:nvPr/>
        </p:nvGrpSpPr>
        <p:grpSpPr>
          <a:xfrm>
            <a:off x="284253" y="5323263"/>
            <a:ext cx="8572319" cy="400110"/>
            <a:chOff x="284253" y="5364498"/>
            <a:chExt cx="8572319" cy="400110"/>
          </a:xfrm>
        </p:grpSpPr>
        <p:cxnSp>
          <p:nvCxnSpPr>
            <p:cNvPr id="18" name="直線矢印コネクタ 17"/>
            <p:cNvCxnSpPr/>
            <p:nvPr/>
          </p:nvCxnSpPr>
          <p:spPr>
            <a:xfrm>
              <a:off x="434089" y="5564553"/>
              <a:ext cx="401934" cy="0"/>
            </a:xfrm>
            <a:prstGeom prst="straightConnector1">
              <a:avLst/>
            </a:prstGeom>
            <a:ln w="25400">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14" name="正方形/長方形 13"/>
            <p:cNvSpPr/>
            <p:nvPr/>
          </p:nvSpPr>
          <p:spPr>
            <a:xfrm>
              <a:off x="284253" y="5364498"/>
              <a:ext cx="8572319" cy="400110"/>
            </a:xfrm>
            <a:prstGeom prst="rect">
              <a:avLst/>
            </a:prstGeom>
          </p:spPr>
          <p:txBody>
            <a:bodyPr wrap="square">
              <a:spAutoFit/>
            </a:bodyPr>
            <a:lstStyle/>
            <a:p>
              <a:pPr marL="540000" lvl="0" defTabSz="914400">
                <a:lnSpc>
                  <a:spcPct val="80000"/>
                </a:lnSpc>
                <a:spcBef>
                  <a:spcPts val="29200"/>
                </a:spcBef>
                <a:buClr>
                  <a:srgbClr val="DD8047"/>
                </a:buClr>
                <a:buSzPct val="60000"/>
              </a:pPr>
              <a:r>
                <a:rPr lang="en-US" altLang="ja-JP" sz="2400" spc="-100" dirty="0">
                  <a:solidFill>
                    <a:prstClr val="black"/>
                  </a:solidFill>
                  <a:uFill>
                    <a:solidFill>
                      <a:srgbClr val="FF0000"/>
                    </a:solidFill>
                  </a:uFill>
                </a:rPr>
                <a:t>Different tracers for each component in HC/WCCC sources</a:t>
              </a:r>
            </a:p>
          </p:txBody>
        </p:sp>
      </p:grpSp>
      <p:sp>
        <p:nvSpPr>
          <p:cNvPr id="4" name="フッター プレースホルダー 3"/>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3" name="日付プレースホルダー 12"/>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12</a:t>
            </a:fld>
            <a:r>
              <a:rPr kumimoji="1" lang="en-US" altLang="ja-JP" smtClean="0"/>
              <a:t> / 23</a:t>
            </a:r>
            <a:endParaRPr kumimoji="1" lang="ja-JP" altLang="en-US" dirty="0"/>
          </a:p>
        </p:txBody>
      </p:sp>
    </p:spTree>
    <p:extLst>
      <p:ext uri="{BB962C8B-B14F-4D97-AF65-F5344CB8AC3E}">
        <p14:creationId xmlns:p14="http://schemas.microsoft.com/office/powerpoint/2010/main" val="396716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Chemistry</a:t>
            </a:r>
            <a:r>
              <a:rPr lang="ja-JP" altLang="en-US" dirty="0"/>
              <a:t> </a:t>
            </a:r>
            <a:r>
              <a:rPr lang="en-US" altLang="ja-JP" dirty="0"/>
              <a:t>at</a:t>
            </a:r>
            <a:r>
              <a:rPr lang="ja-JP" altLang="en-US" dirty="0"/>
              <a:t> </a:t>
            </a:r>
            <a:r>
              <a:rPr lang="en-US" altLang="ja-JP" dirty="0"/>
              <a:t>a</a:t>
            </a:r>
            <a:r>
              <a:rPr lang="ja-JP" altLang="en-US" dirty="0"/>
              <a:t> </a:t>
            </a:r>
            <a:r>
              <a:rPr lang="en-US" altLang="ja-JP" dirty="0"/>
              <a:t>few</a:t>
            </a:r>
            <a:r>
              <a:rPr lang="ja-JP" altLang="en-US" dirty="0"/>
              <a:t> </a:t>
            </a:r>
            <a:r>
              <a:rPr lang="en-US" altLang="ja-JP" dirty="0"/>
              <a:t>1000</a:t>
            </a:r>
            <a:r>
              <a:rPr lang="ja-JP" altLang="en-US" dirty="0"/>
              <a:t> </a:t>
            </a:r>
            <a:r>
              <a:rPr lang="en-US" altLang="ja-JP" dirty="0"/>
              <a:t>au</a:t>
            </a:r>
            <a:r>
              <a:rPr lang="ja-JP" altLang="en-US" dirty="0"/>
              <a:t> </a:t>
            </a:r>
            <a:r>
              <a:rPr lang="en-US" altLang="ja-JP" dirty="0"/>
              <a:t>scale</a:t>
            </a:r>
            <a:endParaRPr lang="en-US" dirty="0"/>
          </a:p>
        </p:txBody>
      </p:sp>
      <p:sp>
        <p:nvSpPr>
          <p:cNvPr id="4" name="Content Placeholder 3"/>
          <p:cNvSpPr>
            <a:spLocks noGrp="1"/>
          </p:cNvSpPr>
          <p:nvPr>
            <p:ph sz="quarter" idx="1"/>
          </p:nvPr>
        </p:nvSpPr>
        <p:spPr/>
        <p:txBody>
          <a:bodyPr>
            <a:normAutofit fontScale="92500" lnSpcReduction="10000"/>
          </a:bodyPr>
          <a:lstStyle/>
          <a:p>
            <a:endParaRPr lang="en-US" altLang="ja-JP" dirty="0"/>
          </a:p>
          <a:p>
            <a:pPr>
              <a:spcBef>
                <a:spcPts val="21100"/>
              </a:spcBef>
            </a:pPr>
            <a:r>
              <a:rPr lang="en-AU" altLang="ja-JP" dirty="0"/>
              <a:t>Chemical diversity of the envelope gas</a:t>
            </a:r>
            <a:r>
              <a:rPr lang="en-US" altLang="ja-JP" dirty="0"/>
              <a:t> (~10</a:t>
            </a:r>
            <a:r>
              <a:rPr lang="en-US" altLang="ja-JP" baseline="30000" dirty="0"/>
              <a:t>3</a:t>
            </a:r>
            <a:r>
              <a:rPr lang="en-US" altLang="ja-JP" dirty="0"/>
              <a:t> au)</a:t>
            </a:r>
          </a:p>
          <a:p>
            <a:pPr marL="532800" lvl="1">
              <a:spcBef>
                <a:spcPts val="700"/>
              </a:spcBef>
            </a:pPr>
            <a:r>
              <a:rPr lang="en-US" altLang="ja-JP" dirty="0"/>
              <a:t>Warm carbon-chain chemistry (WCCC)</a:t>
            </a:r>
          </a:p>
          <a:p>
            <a:pPr marL="734400" lvl="2">
              <a:spcBef>
                <a:spcPts val="400"/>
              </a:spcBef>
            </a:pPr>
            <a:r>
              <a:rPr lang="en-US" altLang="ja-JP" dirty="0"/>
              <a:t>Unsaturated carbon-chain molecules (e.g. C</a:t>
            </a:r>
            <a:r>
              <a:rPr lang="en-US" altLang="ja-JP" baseline="-25000" dirty="0"/>
              <a:t>4</a:t>
            </a:r>
            <a:r>
              <a:rPr lang="en-US" altLang="ja-JP" dirty="0"/>
              <a:t>H, c-C</a:t>
            </a:r>
            <a:r>
              <a:rPr lang="en-US" altLang="ja-JP" baseline="-25000" dirty="0"/>
              <a:t>3</a:t>
            </a:r>
            <a:r>
              <a:rPr lang="en-US" altLang="ja-JP" dirty="0"/>
              <a:t>H</a:t>
            </a:r>
            <a:r>
              <a:rPr lang="en-US" altLang="ja-JP" baseline="-25000" dirty="0"/>
              <a:t>2</a:t>
            </a:r>
            <a:r>
              <a:rPr lang="en-US" altLang="ja-JP" dirty="0"/>
              <a:t>)</a:t>
            </a:r>
          </a:p>
          <a:p>
            <a:pPr marL="532800" lvl="1">
              <a:spcBef>
                <a:spcPts val="1300"/>
              </a:spcBef>
            </a:pPr>
            <a:r>
              <a:rPr lang="en-US" altLang="ja-JP" dirty="0"/>
              <a:t>Hot </a:t>
            </a:r>
            <a:r>
              <a:rPr lang="en-US" altLang="ja-JP" dirty="0" err="1"/>
              <a:t>corino</a:t>
            </a:r>
            <a:r>
              <a:rPr lang="en-US" altLang="ja-JP" dirty="0"/>
              <a:t> chemistry</a:t>
            </a:r>
          </a:p>
          <a:p>
            <a:pPr marL="734400" lvl="2">
              <a:spcBef>
                <a:spcPts val="400"/>
              </a:spcBef>
            </a:pPr>
            <a:r>
              <a:rPr lang="en-US" altLang="ja-JP" dirty="0"/>
              <a:t>Saturated complex organic molecules (COMs; e.g.</a:t>
            </a:r>
            <a:r>
              <a:rPr lang="ja-JP" altLang="en-US" dirty="0"/>
              <a:t> </a:t>
            </a:r>
            <a:r>
              <a:rPr lang="en-US" altLang="ja-JP" dirty="0"/>
              <a:t>CH</a:t>
            </a:r>
            <a:r>
              <a:rPr lang="en-US" altLang="ja-JP" baseline="-25000" dirty="0"/>
              <a:t>3</a:t>
            </a:r>
            <a:r>
              <a:rPr lang="en-US" altLang="ja-JP" dirty="0"/>
              <a:t>OH,</a:t>
            </a:r>
            <a:r>
              <a:rPr lang="ja-JP" altLang="en-US" dirty="0"/>
              <a:t> </a:t>
            </a:r>
            <a:r>
              <a:rPr lang="en-US" altLang="ja-JP" dirty="0"/>
              <a:t>HCOOCH</a:t>
            </a:r>
            <a:r>
              <a:rPr lang="en-US" altLang="ja-JP" baseline="-25000" dirty="0"/>
              <a:t>3</a:t>
            </a:r>
            <a:r>
              <a:rPr lang="en-US" altLang="ja-JP" dirty="0"/>
              <a:t>)</a:t>
            </a:r>
          </a:p>
          <a:p>
            <a:pPr marL="532800" lvl="1">
              <a:spcBef>
                <a:spcPts val="1300"/>
              </a:spcBef>
            </a:pPr>
            <a:r>
              <a:rPr lang="en-US" altLang="ja-JP" dirty="0" err="1"/>
              <a:t>Othres</a:t>
            </a:r>
            <a:r>
              <a:rPr lang="en-US" altLang="ja-JP" dirty="0"/>
              <a:t>?</a:t>
            </a:r>
          </a:p>
        </p:txBody>
      </p:sp>
      <p:graphicFrame>
        <p:nvGraphicFramePr>
          <p:cNvPr id="6" name="Content Placeholder 4"/>
          <p:cNvGraphicFramePr>
            <a:graphicFrameLocks/>
          </p:cNvGraphicFramePr>
          <p:nvPr>
            <p:extLst>
              <p:ext uri="{D42A27DB-BD31-4B8C-83A1-F6EECF244321}">
                <p14:modId xmlns:p14="http://schemas.microsoft.com/office/powerpoint/2010/main" val="684758495"/>
              </p:ext>
            </p:extLst>
          </p:nvPr>
        </p:nvGraphicFramePr>
        <p:xfrm>
          <a:off x="293688" y="1380836"/>
          <a:ext cx="8574178" cy="2767832"/>
        </p:xfrm>
        <a:graphic>
          <a:graphicData uri="http://schemas.openxmlformats.org/drawingml/2006/table">
            <a:tbl>
              <a:tblPr firstRow="1" bandRow="1">
                <a:tableStyleId>{3B4B98B0-60AC-42C2-AFA5-B58CD77FA1E5}</a:tableStyleId>
              </a:tblPr>
              <a:tblGrid>
                <a:gridCol w="2492954"/>
                <a:gridCol w="876643"/>
                <a:gridCol w="1707147"/>
                <a:gridCol w="1974047"/>
                <a:gridCol w="1523387"/>
              </a:tblGrid>
              <a:tr h="403458">
                <a:tc>
                  <a:txBody>
                    <a:bodyPr/>
                    <a:lstStyle/>
                    <a:p>
                      <a:pPr algn="ctr">
                        <a:lnSpc>
                          <a:spcPct val="80000"/>
                        </a:lnSpc>
                      </a:pPr>
                      <a:r>
                        <a:rPr lang="en-AU" altLang="ja-JP" b="0" spc="-100" dirty="0" smtClean="0"/>
                        <a:t>Source Name</a:t>
                      </a:r>
                      <a:endParaRPr lang="en-US" b="0" spc="-100" dirty="0"/>
                    </a:p>
                  </a:txBody>
                  <a:tcPr anchor="ctr"/>
                </a:tc>
                <a:tc>
                  <a:txBody>
                    <a:bodyPr/>
                    <a:lstStyle/>
                    <a:p>
                      <a:pPr algn="ctr">
                        <a:lnSpc>
                          <a:spcPct val="80000"/>
                        </a:lnSpc>
                      </a:pPr>
                      <a:r>
                        <a:rPr lang="en-US" altLang="ja-JP" b="0" spc="-100" dirty="0" smtClean="0"/>
                        <a:t>Class</a:t>
                      </a:r>
                      <a:endParaRPr lang="en-US" b="0" spc="-100" dirty="0"/>
                    </a:p>
                  </a:txBody>
                  <a:tcPr anchor="ctr"/>
                </a:tc>
                <a:tc>
                  <a:txBody>
                    <a:bodyPr/>
                    <a:lstStyle/>
                    <a:p>
                      <a:pPr algn="ctr">
                        <a:lnSpc>
                          <a:spcPct val="80000"/>
                        </a:lnSpc>
                      </a:pPr>
                      <a:r>
                        <a:rPr lang="en-AU" altLang="ja-JP" b="0" spc="-100" dirty="0" smtClean="0"/>
                        <a:t>Distance</a:t>
                      </a:r>
                      <a:r>
                        <a:rPr lang="en-US" altLang="ja-JP" b="0" spc="-100" dirty="0" smtClean="0"/>
                        <a:t> (</a:t>
                      </a:r>
                      <a:r>
                        <a:rPr lang="en-US" altLang="ja-JP" b="0" i="0" spc="-100" dirty="0" smtClean="0"/>
                        <a:t>pc)</a:t>
                      </a:r>
                      <a:endParaRPr lang="en-US" b="0" i="0" spc="-100" dirty="0"/>
                    </a:p>
                  </a:txBody>
                  <a:tcPr anchor="ctr"/>
                </a:tc>
                <a:tc>
                  <a:txBody>
                    <a:bodyPr/>
                    <a:lstStyle/>
                    <a:p>
                      <a:pPr algn="ctr">
                        <a:lnSpc>
                          <a:spcPct val="80000"/>
                        </a:lnSpc>
                      </a:pPr>
                      <a:r>
                        <a:rPr lang="en-AU" altLang="ja-JP" b="0" spc="-100" dirty="0" smtClean="0"/>
                        <a:t>Luminosity</a:t>
                      </a:r>
                      <a:r>
                        <a:rPr lang="en-US" altLang="ja-JP" b="0" spc="-100" dirty="0" smtClean="0"/>
                        <a:t> (</a:t>
                      </a:r>
                      <a:r>
                        <a:rPr lang="en-US" altLang="ja-JP" b="0" i="1" spc="-100" dirty="0" smtClean="0"/>
                        <a:t>L</a:t>
                      </a:r>
                      <a:r>
                        <a:rPr lang="en-US" altLang="ja-JP" b="0" i="0" spc="-100" baseline="-25000" dirty="0" smtClean="0">
                          <a:latin typeface="Wingdings"/>
                          <a:ea typeface="Wingdings"/>
                          <a:cs typeface="Wingdings"/>
                          <a:sym typeface="Wingdings"/>
                        </a:rPr>
                        <a:t></a:t>
                      </a:r>
                      <a:r>
                        <a:rPr lang="en-US" altLang="ja-JP" b="0" spc="-100" baseline="0" dirty="0" smtClean="0"/>
                        <a:t>)</a:t>
                      </a:r>
                      <a:endParaRPr lang="en-US" b="0" spc="-100" baseline="0" dirty="0"/>
                    </a:p>
                  </a:txBody>
                  <a:tcPr anchor="ctr"/>
                </a:tc>
                <a:tc>
                  <a:txBody>
                    <a:bodyPr/>
                    <a:lstStyle/>
                    <a:p>
                      <a:pPr algn="ctr">
                        <a:lnSpc>
                          <a:spcPct val="80000"/>
                        </a:lnSpc>
                      </a:pPr>
                      <a:r>
                        <a:rPr lang="en-AU" b="0" spc="-100" dirty="0" smtClean="0"/>
                        <a:t>Chemistry</a:t>
                      </a:r>
                      <a:endParaRPr lang="en-US" b="0" spc="-100" dirty="0"/>
                    </a:p>
                  </a:txBody>
                  <a:tcPr anchor="ctr"/>
                </a:tc>
              </a:tr>
              <a:tr h="403458">
                <a:tc>
                  <a:txBody>
                    <a:bodyPr/>
                    <a:lstStyle/>
                    <a:p>
                      <a:pPr algn="ctr">
                        <a:lnSpc>
                          <a:spcPct val="80000"/>
                        </a:lnSpc>
                      </a:pPr>
                      <a:r>
                        <a:rPr lang="en-US" b="0" spc="-100" dirty="0" smtClean="0"/>
                        <a:t>L1527</a:t>
                      </a:r>
                      <a:endParaRPr lang="en-US" b="0" spc="-100" dirty="0"/>
                    </a:p>
                  </a:txBody>
                  <a:tcPr anchor="ctr"/>
                </a:tc>
                <a:tc>
                  <a:txBody>
                    <a:bodyPr/>
                    <a:lstStyle/>
                    <a:p>
                      <a:pPr algn="ctr">
                        <a:lnSpc>
                          <a:spcPct val="80000"/>
                        </a:lnSpc>
                      </a:pPr>
                      <a:r>
                        <a:rPr lang="en-US" altLang="ja-JP" b="0" spc="-100" dirty="0" smtClean="0"/>
                        <a:t>0/I</a:t>
                      </a:r>
                      <a:endParaRPr lang="en-US" b="0" spc="-100" dirty="0"/>
                    </a:p>
                  </a:txBody>
                  <a:tcPr anchor="ctr"/>
                </a:tc>
                <a:tc>
                  <a:txBody>
                    <a:bodyPr/>
                    <a:lstStyle/>
                    <a:p>
                      <a:pPr algn="ctr">
                        <a:lnSpc>
                          <a:spcPct val="80000"/>
                        </a:lnSpc>
                      </a:pPr>
                      <a:r>
                        <a:rPr lang="en-US" b="0" spc="-100" dirty="0" smtClean="0"/>
                        <a:t>137</a:t>
                      </a:r>
                      <a:endParaRPr lang="en-US" b="0" spc="-100" dirty="0"/>
                    </a:p>
                  </a:txBody>
                  <a:tcPr anchor="ctr"/>
                </a:tc>
                <a:tc>
                  <a:txBody>
                    <a:bodyPr/>
                    <a:lstStyle/>
                    <a:p>
                      <a:pPr algn="ctr">
                        <a:lnSpc>
                          <a:spcPct val="80000"/>
                        </a:lnSpc>
                      </a:pPr>
                      <a:r>
                        <a:rPr lang="en-US" b="0" spc="-100" dirty="0" smtClean="0"/>
                        <a:t>1.7</a:t>
                      </a:r>
                      <a:endParaRPr lang="en-US" b="0" spc="-100" dirty="0"/>
                    </a:p>
                  </a:txBody>
                  <a:tcPr anchor="ctr"/>
                </a:tc>
                <a:tc>
                  <a:txBody>
                    <a:bodyPr/>
                    <a:lstStyle/>
                    <a:p>
                      <a:pPr algn="ctr">
                        <a:lnSpc>
                          <a:spcPct val="80000"/>
                        </a:lnSpc>
                      </a:pPr>
                      <a:r>
                        <a:rPr lang="en-US" b="0" spc="-100" dirty="0" smtClean="0"/>
                        <a:t>WCCC</a:t>
                      </a:r>
                      <a:endParaRPr lang="en-US" b="0" spc="-100" dirty="0"/>
                    </a:p>
                  </a:txBody>
                  <a:tcPr anchor="ctr"/>
                </a:tc>
              </a:tr>
              <a:tr h="403458">
                <a:tc>
                  <a:txBody>
                    <a:bodyPr/>
                    <a:lstStyle/>
                    <a:p>
                      <a:pPr algn="ctr">
                        <a:lnSpc>
                          <a:spcPct val="80000"/>
                        </a:lnSpc>
                      </a:pPr>
                      <a:r>
                        <a:rPr lang="en-US" b="0" spc="-100" dirty="0" smtClean="0"/>
                        <a:t>IRAS 15398</a:t>
                      </a:r>
                      <a:r>
                        <a:rPr lang="en-US" altLang="ja-JP" b="0" spc="-100" dirty="0" smtClean="0"/>
                        <a:t>−</a:t>
                      </a:r>
                      <a:r>
                        <a:rPr lang="en-US" b="0" spc="-100" dirty="0" smtClean="0"/>
                        <a:t>3359</a:t>
                      </a:r>
                      <a:endParaRPr lang="en-US" b="0" spc="-100" dirty="0"/>
                    </a:p>
                  </a:txBody>
                  <a:tcPr anchor="ctr"/>
                </a:tc>
                <a:tc>
                  <a:txBody>
                    <a:bodyPr/>
                    <a:lstStyle/>
                    <a:p>
                      <a:pPr algn="ctr">
                        <a:lnSpc>
                          <a:spcPct val="80000"/>
                        </a:lnSpc>
                      </a:pPr>
                      <a:r>
                        <a:rPr lang="en-US" altLang="ja-JP" b="0" spc="-100" dirty="0" smtClean="0"/>
                        <a:t>0/I</a:t>
                      </a:r>
                      <a:endParaRPr lang="en-US" b="0" spc="-100" dirty="0"/>
                    </a:p>
                  </a:txBody>
                  <a:tcPr anchor="ctr"/>
                </a:tc>
                <a:tc>
                  <a:txBody>
                    <a:bodyPr/>
                    <a:lstStyle/>
                    <a:p>
                      <a:pPr algn="ctr">
                        <a:lnSpc>
                          <a:spcPct val="80000"/>
                        </a:lnSpc>
                      </a:pPr>
                      <a:r>
                        <a:rPr lang="en-US" b="0" spc="-100" dirty="0" smtClean="0"/>
                        <a:t>155</a:t>
                      </a:r>
                      <a:endParaRPr lang="en-US" b="0" spc="-100" dirty="0"/>
                    </a:p>
                  </a:txBody>
                  <a:tcPr anchor="ctr"/>
                </a:tc>
                <a:tc>
                  <a:txBody>
                    <a:bodyPr/>
                    <a:lstStyle/>
                    <a:p>
                      <a:pPr algn="ctr">
                        <a:lnSpc>
                          <a:spcPct val="80000"/>
                        </a:lnSpc>
                      </a:pPr>
                      <a:r>
                        <a:rPr lang="en-US" b="0" spc="-100" dirty="0" smtClean="0"/>
                        <a:t>1.8</a:t>
                      </a:r>
                      <a:endParaRPr lang="en-US" b="0" spc="-100" dirty="0"/>
                    </a:p>
                  </a:txBody>
                  <a:tcPr anchor="ctr"/>
                </a:tc>
                <a:tc>
                  <a:txBody>
                    <a:bodyPr/>
                    <a:lstStyle/>
                    <a:p>
                      <a:pPr algn="ctr">
                        <a:lnSpc>
                          <a:spcPct val="80000"/>
                        </a:lnSpc>
                      </a:pPr>
                      <a:r>
                        <a:rPr lang="en-US" b="0" spc="-100" dirty="0" smtClean="0"/>
                        <a:t>WCCC</a:t>
                      </a:r>
                      <a:endParaRPr lang="en-US" b="0" spc="-100" dirty="0"/>
                    </a:p>
                  </a:txBody>
                  <a:tcPr anchor="ctr"/>
                </a:tc>
              </a:tr>
              <a:tr h="577000">
                <a:tc>
                  <a:txBody>
                    <a:bodyPr/>
                    <a:lstStyle/>
                    <a:p>
                      <a:pPr algn="ctr">
                        <a:lnSpc>
                          <a:spcPct val="80000"/>
                        </a:lnSpc>
                      </a:pPr>
                      <a:r>
                        <a:rPr lang="en-US" b="0" spc="-100" dirty="0" smtClean="0"/>
                        <a:t>IRAS 16293</a:t>
                      </a:r>
                      <a:r>
                        <a:rPr lang="en-US" altLang="ja-JP" b="0" spc="-100" dirty="0" smtClean="0"/>
                        <a:t>−</a:t>
                      </a:r>
                      <a:r>
                        <a:rPr lang="en-US" b="0" spc="-100" dirty="0" smtClean="0"/>
                        <a:t>2422 Source A</a:t>
                      </a:r>
                      <a:endParaRPr lang="en-US" b="0" spc="-100" dirty="0"/>
                    </a:p>
                  </a:txBody>
                  <a:tcPr anchor="ctr"/>
                </a:tc>
                <a:tc>
                  <a:txBody>
                    <a:bodyPr/>
                    <a:lstStyle/>
                    <a:p>
                      <a:pPr algn="ctr">
                        <a:lnSpc>
                          <a:spcPct val="80000"/>
                        </a:lnSpc>
                      </a:pPr>
                      <a:r>
                        <a:rPr lang="ja-JP" altLang="ja-JP" b="0" spc="-100" dirty="0" smtClean="0"/>
                        <a:t>0</a:t>
                      </a:r>
                      <a:endParaRPr lang="en-US" b="0" spc="-100" dirty="0"/>
                    </a:p>
                  </a:txBody>
                  <a:tcPr anchor="ctr"/>
                </a:tc>
                <a:tc>
                  <a:txBody>
                    <a:bodyPr/>
                    <a:lstStyle/>
                    <a:p>
                      <a:pPr algn="ctr">
                        <a:lnSpc>
                          <a:spcPct val="80000"/>
                        </a:lnSpc>
                      </a:pPr>
                      <a:r>
                        <a:rPr lang="en-US" b="0" spc="-100" dirty="0" smtClean="0"/>
                        <a:t>137-147</a:t>
                      </a:r>
                      <a:endParaRPr lang="en-US" b="0" spc="-100" dirty="0"/>
                    </a:p>
                  </a:txBody>
                  <a:tcPr anchor="ctr"/>
                </a:tc>
                <a:tc>
                  <a:txBody>
                    <a:bodyPr/>
                    <a:lstStyle/>
                    <a:p>
                      <a:pPr algn="ctr">
                        <a:lnSpc>
                          <a:spcPct val="80000"/>
                        </a:lnSpc>
                      </a:pPr>
                      <a:r>
                        <a:rPr lang="en-US" b="0" spc="-100" dirty="0" smtClean="0"/>
                        <a:t>22 (A+B)</a:t>
                      </a:r>
                      <a:endParaRPr lang="en-US" b="0" spc="-100" dirty="0"/>
                    </a:p>
                  </a:txBody>
                  <a:tcPr anchor="ctr"/>
                </a:tc>
                <a:tc>
                  <a:txBody>
                    <a:bodyPr/>
                    <a:lstStyle/>
                    <a:p>
                      <a:pPr algn="ctr">
                        <a:lnSpc>
                          <a:spcPct val="80000"/>
                        </a:lnSpc>
                      </a:pPr>
                      <a:r>
                        <a:rPr lang="en-US" b="0" spc="-100" dirty="0" smtClean="0"/>
                        <a:t>hot </a:t>
                      </a:r>
                      <a:r>
                        <a:rPr lang="en-US" b="0" spc="-100" dirty="0" err="1" smtClean="0"/>
                        <a:t>corino</a:t>
                      </a:r>
                      <a:r>
                        <a:rPr lang="en-US" b="0" spc="-100" dirty="0" smtClean="0"/>
                        <a:t> chemistry</a:t>
                      </a:r>
                      <a:endParaRPr lang="en-US" b="0" spc="-100" dirty="0"/>
                    </a:p>
                  </a:txBody>
                  <a:tcPr anchor="ctr"/>
                </a:tc>
              </a:tr>
              <a:tr h="577000">
                <a:tc>
                  <a:txBody>
                    <a:bodyPr/>
                    <a:lstStyle/>
                    <a:p>
                      <a:pPr algn="ctr">
                        <a:lnSpc>
                          <a:spcPct val="80000"/>
                        </a:lnSpc>
                      </a:pPr>
                      <a:r>
                        <a:rPr lang="en-US" b="0" spc="-100" dirty="0" smtClean="0"/>
                        <a:t>IRAS 16293</a:t>
                      </a:r>
                      <a:r>
                        <a:rPr lang="en-US" altLang="ja-JP" b="0" spc="-100" dirty="0" smtClean="0"/>
                        <a:t>−</a:t>
                      </a:r>
                      <a:r>
                        <a:rPr lang="en-US" b="0" spc="-100" dirty="0" smtClean="0"/>
                        <a:t>2422 Source B</a:t>
                      </a:r>
                      <a:endParaRPr lang="en-US" b="0" spc="-100" dirty="0"/>
                    </a:p>
                  </a:txBody>
                  <a:tcPr anchor="ctr"/>
                </a:tc>
                <a:tc>
                  <a:txBody>
                    <a:bodyPr/>
                    <a:lstStyle/>
                    <a:p>
                      <a:pPr algn="ctr">
                        <a:lnSpc>
                          <a:spcPct val="80000"/>
                        </a:lnSpc>
                      </a:pPr>
                      <a:r>
                        <a:rPr lang="en-US" altLang="ja-JP" b="0" spc="-100" dirty="0" smtClean="0"/>
                        <a:t>0</a:t>
                      </a:r>
                      <a:endParaRPr lang="en-US" b="0" spc="-100" dirty="0"/>
                    </a:p>
                  </a:txBody>
                  <a:tcPr anchor="ctr"/>
                </a:tc>
                <a:tc>
                  <a:txBody>
                    <a:bodyPr/>
                    <a:lstStyle/>
                    <a:p>
                      <a:pPr algn="ctr">
                        <a:lnSpc>
                          <a:spcPct val="80000"/>
                        </a:lnSpc>
                      </a:pPr>
                      <a:r>
                        <a:rPr lang="en-US" b="0" spc="-100" dirty="0" smtClean="0"/>
                        <a:t>137-147</a:t>
                      </a:r>
                      <a:endParaRPr lang="en-US" b="0" spc="-100" dirty="0"/>
                    </a:p>
                  </a:txBody>
                  <a:tcPr anchor="ctr"/>
                </a:tc>
                <a:tc>
                  <a:txBody>
                    <a:bodyPr/>
                    <a:lstStyle/>
                    <a:p>
                      <a:pPr algn="ctr">
                        <a:lnSpc>
                          <a:spcPct val="80000"/>
                        </a:lnSpc>
                      </a:pPr>
                      <a:r>
                        <a:rPr lang="en-US" b="0" spc="-100" dirty="0" smtClean="0"/>
                        <a:t>22 (A+B)</a:t>
                      </a:r>
                      <a:endParaRPr lang="en-US" b="0" spc="-100" dirty="0"/>
                    </a:p>
                  </a:txBody>
                  <a:tcPr anchor="ctr"/>
                </a:tc>
                <a:tc>
                  <a:txBody>
                    <a:bodyPr/>
                    <a:lstStyle/>
                    <a:p>
                      <a:pPr algn="ctr">
                        <a:lnSpc>
                          <a:spcPct val="80000"/>
                        </a:lnSpc>
                      </a:pPr>
                      <a:r>
                        <a:rPr lang="en-US" b="0" spc="-100" dirty="0" smtClean="0"/>
                        <a:t>hot </a:t>
                      </a:r>
                      <a:r>
                        <a:rPr lang="en-US" b="0" spc="-100" dirty="0" err="1" smtClean="0"/>
                        <a:t>corino</a:t>
                      </a:r>
                      <a:r>
                        <a:rPr lang="en-US" b="0" spc="-100" dirty="0" smtClean="0"/>
                        <a:t> chemistry</a:t>
                      </a:r>
                      <a:endParaRPr lang="en-US" b="0" spc="-100" dirty="0"/>
                    </a:p>
                  </a:txBody>
                  <a:tcPr anchor="ctr"/>
                </a:tc>
              </a:tr>
              <a:tr h="403458">
                <a:tc>
                  <a:txBody>
                    <a:bodyPr/>
                    <a:lstStyle/>
                    <a:p>
                      <a:pPr algn="ctr">
                        <a:lnSpc>
                          <a:spcPct val="80000"/>
                        </a:lnSpc>
                      </a:pPr>
                      <a:r>
                        <a:rPr lang="en-US" b="0" spc="-100" dirty="0" smtClean="0"/>
                        <a:t>L483</a:t>
                      </a:r>
                      <a:endParaRPr lang="en-US" b="0" spc="-100" dirty="0"/>
                    </a:p>
                  </a:txBody>
                  <a:tcPr anchor="ctr"/>
                </a:tc>
                <a:tc>
                  <a:txBody>
                    <a:bodyPr/>
                    <a:lstStyle/>
                    <a:p>
                      <a:pPr algn="ctr">
                        <a:lnSpc>
                          <a:spcPct val="80000"/>
                        </a:lnSpc>
                      </a:pPr>
                      <a:r>
                        <a:rPr lang="en-US" altLang="ja-JP" b="0" spc="-100" dirty="0" smtClean="0"/>
                        <a:t>0</a:t>
                      </a:r>
                      <a:endParaRPr lang="en-US" b="0" spc="-100" dirty="0"/>
                    </a:p>
                  </a:txBody>
                  <a:tcPr anchor="ctr"/>
                </a:tc>
                <a:tc>
                  <a:txBody>
                    <a:bodyPr/>
                    <a:lstStyle/>
                    <a:p>
                      <a:pPr algn="ctr">
                        <a:lnSpc>
                          <a:spcPct val="80000"/>
                        </a:lnSpc>
                      </a:pPr>
                      <a:r>
                        <a:rPr lang="en-US" b="0" spc="-100" dirty="0" smtClean="0"/>
                        <a:t>200</a:t>
                      </a:r>
                      <a:endParaRPr lang="en-US" b="0" spc="-100" dirty="0"/>
                    </a:p>
                  </a:txBody>
                  <a:tcPr anchor="ctr"/>
                </a:tc>
                <a:tc>
                  <a:txBody>
                    <a:bodyPr/>
                    <a:lstStyle/>
                    <a:p>
                      <a:pPr algn="ctr">
                        <a:lnSpc>
                          <a:spcPct val="80000"/>
                        </a:lnSpc>
                      </a:pPr>
                      <a:r>
                        <a:rPr lang="en-US" b="0" spc="-100" dirty="0" smtClean="0"/>
                        <a:t>13</a:t>
                      </a:r>
                      <a:endParaRPr lang="en-US" b="0" spc="-100" dirty="0"/>
                    </a:p>
                  </a:txBody>
                  <a:tcPr anchor="ctr"/>
                </a:tc>
                <a:tc>
                  <a:txBody>
                    <a:bodyPr/>
                    <a:lstStyle/>
                    <a:p>
                      <a:pPr algn="ctr">
                        <a:lnSpc>
                          <a:spcPct val="80000"/>
                        </a:lnSpc>
                      </a:pPr>
                      <a:r>
                        <a:rPr lang="en-US" altLang="ja-JP" b="0" spc="-100" dirty="0" smtClean="0"/>
                        <a:t>WCCC?</a:t>
                      </a:r>
                      <a:endParaRPr lang="en-US" b="0" spc="-100" dirty="0"/>
                    </a:p>
                  </a:txBody>
                  <a:tcPr anchor="ctr"/>
                </a:tc>
              </a:tr>
            </a:tbl>
          </a:graphicData>
        </a:graphic>
      </p:graphicFrame>
      <p:sp>
        <p:nvSpPr>
          <p:cNvPr id="10" name="正方形/長方形 10"/>
          <p:cNvSpPr/>
          <p:nvPr/>
        </p:nvSpPr>
        <p:spPr>
          <a:xfrm>
            <a:off x="293868" y="3745168"/>
            <a:ext cx="8572320" cy="403500"/>
          </a:xfrm>
          <a:prstGeom prst="rect">
            <a:avLst/>
          </a:prstGeom>
          <a:noFill/>
          <a:ln w="22733">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フッター プレースホルダー 6"/>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3" name="日付プレースホルダー 12"/>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13</a:t>
            </a:fld>
            <a:r>
              <a:rPr kumimoji="1" lang="en-US" altLang="ja-JP" smtClean="0"/>
              <a:t> / 23</a:t>
            </a:r>
            <a:endParaRPr kumimoji="1" lang="ja-JP" altLang="en-US" dirty="0"/>
          </a:p>
        </p:txBody>
      </p:sp>
    </p:spTree>
    <p:extLst>
      <p:ext uri="{BB962C8B-B14F-4D97-AF65-F5344CB8AC3E}">
        <p14:creationId xmlns:p14="http://schemas.microsoft.com/office/powerpoint/2010/main" val="1981364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L483:</a:t>
            </a:r>
            <a:r>
              <a:rPr lang="ja-JP" altLang="en-US" dirty="0"/>
              <a:t> </a:t>
            </a:r>
            <a:r>
              <a:rPr lang="en-US" altLang="ja-JP" dirty="0"/>
              <a:t>Class</a:t>
            </a:r>
            <a:r>
              <a:rPr lang="ja-JP" altLang="en-US" dirty="0"/>
              <a:t> </a:t>
            </a:r>
            <a:r>
              <a:rPr lang="en-US" altLang="ja-JP" dirty="0"/>
              <a:t>0/WCCC?</a:t>
            </a:r>
            <a:endParaRPr lang="en-US" dirty="0"/>
          </a:p>
        </p:txBody>
      </p:sp>
      <p:sp>
        <p:nvSpPr>
          <p:cNvPr id="6" name="Content Placeholder 5"/>
          <p:cNvSpPr>
            <a:spLocks noGrp="1"/>
          </p:cNvSpPr>
          <p:nvPr>
            <p:ph sz="quarter" idx="1"/>
          </p:nvPr>
        </p:nvSpPr>
        <p:spPr/>
        <p:txBody>
          <a:bodyPr/>
          <a:lstStyle/>
          <a:p>
            <a:r>
              <a:rPr lang="en-US" altLang="ja-JP" dirty="0" smtClean="0"/>
              <a:t>ALMA Cycle 2 </a:t>
            </a:r>
            <a:r>
              <a:rPr lang="en-US" altLang="ja-JP" sz="2200" dirty="0" smtClean="0"/>
              <a:t>(Band 6; beam~100</a:t>
            </a:r>
            <a:r>
              <a:rPr lang="ja-JP" altLang="en-US" sz="2200" dirty="0" smtClean="0"/>
              <a:t> </a:t>
            </a:r>
            <a:r>
              <a:rPr lang="en-US" altLang="ja-JP" sz="2200" dirty="0" smtClean="0"/>
              <a:t>au)</a:t>
            </a:r>
          </a:p>
          <a:p>
            <a:pPr lvl="1"/>
            <a:r>
              <a:rPr lang="en-US" altLang="ja-JP" dirty="0" smtClean="0"/>
              <a:t>CCH:</a:t>
            </a:r>
            <a:r>
              <a:rPr lang="ja-JP" altLang="en-US" dirty="0" smtClean="0"/>
              <a:t> </a:t>
            </a:r>
            <a:r>
              <a:rPr lang="en-US" altLang="ja-JP" dirty="0" smtClean="0"/>
              <a:t>Bipolar</a:t>
            </a:r>
            <a:r>
              <a:rPr lang="ja-JP" altLang="en-US" dirty="0" smtClean="0"/>
              <a:t> </a:t>
            </a:r>
            <a:r>
              <a:rPr lang="en-US" altLang="ja-JP" dirty="0" smtClean="0"/>
              <a:t>outflow   → WCCC </a:t>
            </a:r>
            <a:r>
              <a:rPr lang="ja-JP" altLang="en-US" dirty="0" smtClean="0"/>
              <a:t> </a:t>
            </a:r>
            <a:endParaRPr lang="en-US" altLang="ja-JP" dirty="0" smtClean="0"/>
          </a:p>
          <a:p>
            <a:pPr lvl="1">
              <a:spcBef>
                <a:spcPts val="700"/>
              </a:spcBef>
            </a:pPr>
            <a:r>
              <a:rPr lang="en-US" altLang="ja-JP" dirty="0" smtClean="0"/>
              <a:t>CS</a:t>
            </a:r>
            <a:r>
              <a:rPr lang="en-US" altLang="ja-JP" spc="1060" dirty="0" smtClean="0"/>
              <a:t> </a:t>
            </a:r>
            <a:r>
              <a:rPr lang="en-US" altLang="ja-JP" dirty="0" smtClean="0"/>
              <a:t>: Outflow + Compact component</a:t>
            </a:r>
          </a:p>
          <a:p>
            <a:endParaRPr lang="en-US" altLang="ja-JP"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28" y="2575944"/>
            <a:ext cx="8698044" cy="3680697"/>
          </a:xfrm>
          <a:prstGeom prst="rect">
            <a:avLst/>
          </a:prstGeom>
        </p:spPr>
      </p:pic>
      <p:sp>
        <p:nvSpPr>
          <p:cNvPr id="8" name="フッター プレースホルダー 7"/>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2" name="日付プレースホルダー 11"/>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14</a:t>
            </a:fld>
            <a:r>
              <a:rPr kumimoji="1" lang="en-US" altLang="ja-JP" smtClean="0"/>
              <a:t> / 23</a:t>
            </a:r>
            <a:endParaRPr kumimoji="1" lang="ja-JP" altLang="en-US" dirty="0"/>
          </a:p>
        </p:txBody>
      </p:sp>
    </p:spTree>
    <p:extLst>
      <p:ext uri="{BB962C8B-B14F-4D97-AF65-F5344CB8AC3E}">
        <p14:creationId xmlns:p14="http://schemas.microsoft.com/office/powerpoint/2010/main" val="2097099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L483:</a:t>
            </a:r>
            <a:r>
              <a:rPr lang="ja-JP" altLang="en-US" dirty="0"/>
              <a:t> </a:t>
            </a:r>
            <a:r>
              <a:rPr lang="en-US" altLang="ja-JP" dirty="0"/>
              <a:t>Class</a:t>
            </a:r>
            <a:r>
              <a:rPr lang="ja-JP" altLang="en-US" dirty="0"/>
              <a:t> </a:t>
            </a:r>
            <a:r>
              <a:rPr lang="en-US" altLang="ja-JP" dirty="0"/>
              <a:t>0/WCCC?</a:t>
            </a:r>
            <a:endParaRPr lang="en-US" dirty="0"/>
          </a:p>
        </p:txBody>
      </p:sp>
      <p:sp>
        <p:nvSpPr>
          <p:cNvPr id="6" name="Content Placeholder 5"/>
          <p:cNvSpPr>
            <a:spLocks noGrp="1"/>
          </p:cNvSpPr>
          <p:nvPr>
            <p:ph sz="quarter" idx="1"/>
          </p:nvPr>
        </p:nvSpPr>
        <p:spPr/>
        <p:txBody>
          <a:bodyPr/>
          <a:lstStyle/>
          <a:p>
            <a:r>
              <a:rPr lang="en-US" altLang="ja-JP" dirty="0" smtClean="0"/>
              <a:t>High-velocity, compact </a:t>
            </a:r>
            <a:r>
              <a:rPr lang="en-US" altLang="ja-JP" sz="2200" dirty="0" smtClean="0"/>
              <a:t>(~100 au)</a:t>
            </a:r>
            <a:r>
              <a:rPr lang="en-US" altLang="ja-JP" sz="2200" spc="9500" dirty="0" smtClean="0"/>
              <a:t> </a:t>
            </a:r>
            <a:r>
              <a:rPr lang="en-US" altLang="ja-JP" sz="2200" dirty="0" smtClean="0"/>
              <a:t>SO</a:t>
            </a:r>
            <a:endParaRPr lang="en-US" altLang="ja-JP" dirty="0" smtClean="0"/>
          </a:p>
          <a:p>
            <a:pPr>
              <a:spcBef>
                <a:spcPts val="1000"/>
              </a:spcBef>
            </a:pPr>
            <a:r>
              <a:rPr lang="en-US" altLang="ja-JP" dirty="0" smtClean="0"/>
              <a:t>Spin-up</a:t>
            </a:r>
            <a:r>
              <a:rPr lang="en-US" altLang="ja-JP" sz="2400" dirty="0" smtClean="0"/>
              <a:t>: Rotation</a:t>
            </a:r>
            <a:r>
              <a:rPr lang="en-US" altLang="ja-JP" sz="2400" spc="6740" dirty="0" smtClean="0"/>
              <a:t> </a:t>
            </a:r>
            <a:r>
              <a:rPr lang="en-US" altLang="ja-JP" sz="2200" dirty="0" smtClean="0"/>
              <a:t>(~1000 au)</a:t>
            </a:r>
            <a:r>
              <a:rPr lang="en-US" altLang="ja-JP" sz="2200" spc="8390" dirty="0" smtClean="0"/>
              <a:t> </a:t>
            </a:r>
            <a:r>
              <a:rPr lang="en-US" altLang="ja-JP" sz="2200" dirty="0" smtClean="0"/>
              <a:t>CCH</a:t>
            </a:r>
            <a:endParaRPr lang="en-US" sz="2200" dirty="0" smtClean="0"/>
          </a:p>
          <a:p>
            <a:endParaRPr lang="en-US" dirty="0"/>
          </a:p>
        </p:txBody>
      </p:sp>
      <p:grpSp>
        <p:nvGrpSpPr>
          <p:cNvPr id="29" name="Group 28"/>
          <p:cNvGrpSpPr/>
          <p:nvPr/>
        </p:nvGrpSpPr>
        <p:grpSpPr>
          <a:xfrm>
            <a:off x="6050693" y="1569313"/>
            <a:ext cx="377744" cy="436562"/>
            <a:chOff x="7157587" y="1573213"/>
            <a:chExt cx="377744" cy="436562"/>
          </a:xfrm>
        </p:grpSpPr>
        <p:cxnSp>
          <p:nvCxnSpPr>
            <p:cNvPr id="27" name="Straight Arrow Connector 26"/>
            <p:cNvCxnSpPr/>
            <p:nvPr/>
          </p:nvCxnSpPr>
          <p:spPr>
            <a:xfrm>
              <a:off x="7157587" y="1573213"/>
              <a:ext cx="377744"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7157587" y="2009775"/>
              <a:ext cx="377744"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 b="48559"/>
          <a:stretch/>
        </p:blipFill>
        <p:spPr>
          <a:xfrm>
            <a:off x="687301" y="2181303"/>
            <a:ext cx="7834666" cy="4237297"/>
          </a:xfrm>
          <a:prstGeom prst="rect">
            <a:avLst/>
          </a:prstGeom>
        </p:spPr>
      </p:pic>
      <p:sp>
        <p:nvSpPr>
          <p:cNvPr id="5" name="Rectangle 4"/>
          <p:cNvSpPr/>
          <p:nvPr/>
        </p:nvSpPr>
        <p:spPr>
          <a:xfrm>
            <a:off x="1998741" y="3290717"/>
            <a:ext cx="1561959" cy="167402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426510" y="3290717"/>
            <a:ext cx="1561959" cy="167402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112" y="2353676"/>
            <a:ext cx="8011977" cy="410745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37" y="2355736"/>
            <a:ext cx="8011977" cy="410745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112" y="2353676"/>
            <a:ext cx="8011977" cy="4107457"/>
          </a:xfrm>
          <a:prstGeom prst="rect">
            <a:avLst/>
          </a:prstGeom>
        </p:spPr>
      </p:pic>
      <p:grpSp>
        <p:nvGrpSpPr>
          <p:cNvPr id="20" name="Group 19"/>
          <p:cNvGrpSpPr/>
          <p:nvPr/>
        </p:nvGrpSpPr>
        <p:grpSpPr>
          <a:xfrm>
            <a:off x="530216" y="5508943"/>
            <a:ext cx="1020304" cy="471435"/>
            <a:chOff x="6998391" y="2815450"/>
            <a:chExt cx="508054" cy="235081"/>
          </a:xfrm>
        </p:grpSpPr>
        <p:sp>
          <p:nvSpPr>
            <p:cNvPr id="21" name="Oval Callout 20"/>
            <p:cNvSpPr/>
            <p:nvPr/>
          </p:nvSpPr>
          <p:spPr>
            <a:xfrm flipV="1">
              <a:off x="6998391" y="2815450"/>
              <a:ext cx="508054" cy="235081"/>
            </a:xfrm>
            <a:prstGeom prst="wedgeEllipseCallout">
              <a:avLst>
                <a:gd name="adj1" fmla="val 47892"/>
                <a:gd name="adj2" fmla="val 79336"/>
              </a:avLst>
            </a:prstGeom>
            <a:solidFill>
              <a:schemeClr val="accent2">
                <a:lumMod val="40000"/>
                <a:lumOff val="6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049252" y="2835228"/>
              <a:ext cx="413107" cy="184167"/>
            </a:xfrm>
            <a:prstGeom prst="rect">
              <a:avLst/>
            </a:prstGeom>
            <a:noFill/>
          </p:spPr>
          <p:txBody>
            <a:bodyPr wrap="square" rtlCol="0">
              <a:spAutoFit/>
            </a:bodyPr>
            <a:lstStyle/>
            <a:p>
              <a:pPr algn="ctr"/>
              <a:r>
                <a:rPr lang="en-US" dirty="0" err="1" smtClean="0">
                  <a:solidFill>
                    <a:srgbClr val="FF0000"/>
                  </a:solidFill>
                </a:rPr>
                <a:t>Infall</a:t>
              </a:r>
              <a:endParaRPr lang="en-US" dirty="0">
                <a:solidFill>
                  <a:srgbClr val="FF0000"/>
                </a:solidFill>
              </a:endParaRPr>
            </a:p>
          </p:txBody>
        </p:sp>
      </p:grpSp>
      <p:grpSp>
        <p:nvGrpSpPr>
          <p:cNvPr id="23" name="Group 22"/>
          <p:cNvGrpSpPr/>
          <p:nvPr/>
        </p:nvGrpSpPr>
        <p:grpSpPr>
          <a:xfrm>
            <a:off x="202016" y="2778590"/>
            <a:ext cx="1616708" cy="471435"/>
            <a:chOff x="6853292" y="2815450"/>
            <a:chExt cx="805029" cy="235081"/>
          </a:xfrm>
        </p:grpSpPr>
        <p:sp>
          <p:nvSpPr>
            <p:cNvPr id="24" name="Oval Callout 23"/>
            <p:cNvSpPr/>
            <p:nvPr/>
          </p:nvSpPr>
          <p:spPr>
            <a:xfrm>
              <a:off x="6880496" y="2815450"/>
              <a:ext cx="743843" cy="235081"/>
            </a:xfrm>
            <a:prstGeom prst="wedgeEllipseCallout">
              <a:avLst>
                <a:gd name="adj1" fmla="val 47892"/>
                <a:gd name="adj2" fmla="val 79336"/>
              </a:avLst>
            </a:prstGeom>
            <a:solidFill>
              <a:schemeClr val="accent2">
                <a:lumMod val="40000"/>
                <a:lumOff val="6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6853292" y="2835228"/>
              <a:ext cx="805029" cy="184167"/>
            </a:xfrm>
            <a:prstGeom prst="rect">
              <a:avLst/>
            </a:prstGeom>
            <a:noFill/>
          </p:spPr>
          <p:txBody>
            <a:bodyPr wrap="square" rtlCol="0">
              <a:spAutoFit/>
            </a:bodyPr>
            <a:lstStyle/>
            <a:p>
              <a:pPr algn="ctr"/>
              <a:r>
                <a:rPr lang="en-US" dirty="0" smtClean="0">
                  <a:solidFill>
                    <a:srgbClr val="FF0000"/>
                  </a:solidFill>
                </a:rPr>
                <a:t>Rotation</a:t>
              </a:r>
              <a:endParaRPr lang="en-US" dirty="0">
                <a:solidFill>
                  <a:srgbClr val="FF0000"/>
                </a:solidFill>
              </a:endParaRPr>
            </a:p>
          </p:txBody>
        </p:sp>
      </p:grpSp>
      <p:sp>
        <p:nvSpPr>
          <p:cNvPr id="8" name="フッター プレースホルダー 7"/>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8" name="日付プレースホルダー 17"/>
          <p:cNvSpPr>
            <a:spLocks noGrp="1"/>
          </p:cNvSpPr>
          <p:nvPr>
            <p:ph type="dt" sz="half" idx="10"/>
          </p:nvPr>
        </p:nvSpPr>
        <p:spPr/>
        <p:txBody>
          <a:bodyPr/>
          <a:lstStyle/>
          <a:p>
            <a:r>
              <a:rPr kumimoji="1" lang="en-AU" altLang="ja-JP" smtClean="0"/>
              <a:t>2017/11/20</a:t>
            </a:r>
            <a:endParaRPr kumimoji="1" lang="ja-JP" altLang="en-US" dirty="0"/>
          </a:p>
        </p:txBody>
      </p:sp>
      <p:grpSp>
        <p:nvGrpSpPr>
          <p:cNvPr id="19" name="図形グループ 18"/>
          <p:cNvGrpSpPr/>
          <p:nvPr/>
        </p:nvGrpSpPr>
        <p:grpSpPr>
          <a:xfrm>
            <a:off x="4514939" y="2172948"/>
            <a:ext cx="4338603" cy="4245653"/>
            <a:chOff x="4522890" y="2172948"/>
            <a:chExt cx="4338603" cy="4245653"/>
          </a:xfrm>
        </p:grpSpPr>
        <p:grpSp>
          <p:nvGrpSpPr>
            <p:cNvPr id="17" name="図形グループ 16"/>
            <p:cNvGrpSpPr/>
            <p:nvPr/>
          </p:nvGrpSpPr>
          <p:grpSpPr>
            <a:xfrm>
              <a:off x="4522890" y="2172948"/>
              <a:ext cx="4338603" cy="4245653"/>
              <a:chOff x="4522890" y="2172948"/>
              <a:chExt cx="4338603" cy="4245653"/>
            </a:xfrm>
          </p:grpSpPr>
          <p:sp>
            <p:nvSpPr>
              <p:cNvPr id="33" name="正方形/長方形 32"/>
              <p:cNvSpPr/>
              <p:nvPr/>
            </p:nvSpPr>
            <p:spPr>
              <a:xfrm>
                <a:off x="4675298" y="2325349"/>
                <a:ext cx="4186195" cy="39968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0" name="Group 9"/>
              <p:cNvGrpSpPr/>
              <p:nvPr/>
            </p:nvGrpSpPr>
            <p:grpSpPr>
              <a:xfrm>
                <a:off x="4522890" y="2172948"/>
                <a:ext cx="4320183" cy="4245653"/>
                <a:chOff x="4522890" y="2172948"/>
                <a:chExt cx="4320183" cy="4245653"/>
              </a:xfrm>
            </p:grpSpPr>
            <p:grpSp>
              <p:nvGrpSpPr>
                <p:cNvPr id="30" name="図形グループ 29"/>
                <p:cNvGrpSpPr/>
                <p:nvPr/>
              </p:nvGrpSpPr>
              <p:grpSpPr>
                <a:xfrm>
                  <a:off x="4522890" y="2172948"/>
                  <a:ext cx="4320183" cy="4245653"/>
                  <a:chOff x="5743143" y="1335493"/>
                  <a:chExt cx="2934486" cy="2766032"/>
                </a:xfrm>
              </p:grpSpPr>
              <p:sp>
                <p:nvSpPr>
                  <p:cNvPr id="31" name="正方形/長方形 30"/>
                  <p:cNvSpPr/>
                  <p:nvPr/>
                </p:nvSpPr>
                <p:spPr>
                  <a:xfrm>
                    <a:off x="5743143" y="1335493"/>
                    <a:ext cx="2293416" cy="27660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0306" y="1452785"/>
                    <a:ext cx="2797323" cy="2452917"/>
                  </a:xfrm>
                  <a:prstGeom prst="rect">
                    <a:avLst/>
                  </a:prstGeom>
                </p:spPr>
              </p:pic>
            </p:grpSp>
            <p:sp>
              <p:nvSpPr>
                <p:cNvPr id="7" name="TextBox 6"/>
                <p:cNvSpPr txBox="1"/>
                <p:nvPr/>
              </p:nvSpPr>
              <p:spPr>
                <a:xfrm>
                  <a:off x="5253275" y="6046293"/>
                  <a:ext cx="2735102" cy="307777"/>
                </a:xfrm>
                <a:prstGeom prst="rect">
                  <a:avLst/>
                </a:prstGeom>
                <a:noFill/>
              </p:spPr>
              <p:txBody>
                <a:bodyPr wrap="square" rtlCol="0">
                  <a:spAutoFit/>
                </a:bodyPr>
                <a:lstStyle/>
                <a:p>
                  <a:pPr algn="ctr"/>
                  <a:r>
                    <a:rPr lang="en-US" altLang="ja-JP" sz="1400" dirty="0" smtClean="0"/>
                    <a:t>(IRAS</a:t>
                  </a:r>
                  <a:r>
                    <a:rPr lang="ja-JP" altLang="en-US" sz="1400" dirty="0" smtClean="0"/>
                    <a:t> </a:t>
                  </a:r>
                  <a:r>
                    <a:rPr lang="en-US" altLang="ja-JP" sz="1400" dirty="0" smtClean="0"/>
                    <a:t>16293−2422 Source A)</a:t>
                  </a:r>
                  <a:endParaRPr lang="en-US" sz="1400" dirty="0"/>
                </a:p>
              </p:txBody>
            </p:sp>
          </p:grpSp>
        </p:grpSp>
        <p:sp>
          <p:nvSpPr>
            <p:cNvPr id="3" name="テキスト ボックス 2"/>
            <p:cNvSpPr txBox="1"/>
            <p:nvPr/>
          </p:nvSpPr>
          <p:spPr>
            <a:xfrm>
              <a:off x="5038825" y="2742865"/>
              <a:ext cx="937189" cy="307777"/>
            </a:xfrm>
            <a:prstGeom prst="rect">
              <a:avLst/>
            </a:prstGeom>
            <a:noFill/>
          </p:spPr>
          <p:txBody>
            <a:bodyPr wrap="square" rtlCol="0">
              <a:spAutoFit/>
            </a:bodyPr>
            <a:lstStyle/>
            <a:p>
              <a:r>
                <a:rPr kumimoji="1" lang="en-US" altLang="ja-JP" sz="1400" spc="-100" dirty="0" smtClean="0"/>
                <a:t>(Contour)</a:t>
              </a:r>
              <a:endParaRPr kumimoji="1" lang="ja-JP" altLang="en-US" sz="1400" spc="-100" dirty="0"/>
            </a:p>
          </p:txBody>
        </p:sp>
      </p:grpSp>
      <p:sp>
        <p:nvSpPr>
          <p:cNvPr id="4" name="スライド番号プレースホルダー 3"/>
          <p:cNvSpPr>
            <a:spLocks noGrp="1"/>
          </p:cNvSpPr>
          <p:nvPr>
            <p:ph type="sldNum" sz="quarter" idx="12"/>
          </p:nvPr>
        </p:nvSpPr>
        <p:spPr/>
        <p:txBody>
          <a:bodyPr/>
          <a:lstStyle/>
          <a:p>
            <a:fld id="{711C60FB-0DCC-FE4B-A6C4-7B9A7DDA2224}" type="slidenum">
              <a:rPr kumimoji="1" lang="ja-JP" altLang="en-US" smtClean="0"/>
              <a:pPr/>
              <a:t>15</a:t>
            </a:fld>
            <a:r>
              <a:rPr kumimoji="1" lang="en-US" altLang="ja-JP" smtClean="0"/>
              <a:t> / 23</a:t>
            </a:r>
            <a:endParaRPr kumimoji="1" lang="ja-JP" altLang="en-US" dirty="0"/>
          </a:p>
        </p:txBody>
      </p:sp>
    </p:spTree>
    <p:extLst>
      <p:ext uri="{BB962C8B-B14F-4D97-AF65-F5344CB8AC3E}">
        <p14:creationId xmlns:p14="http://schemas.microsoft.com/office/powerpoint/2010/main" val="428909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500"/>
                                        <p:tgtEl>
                                          <p:spTgt spid="12"/>
                                        </p:tgtEl>
                                      </p:cBhvr>
                                    </p:animEffect>
                                  </p:childTnLst>
                                </p:cTn>
                              </p:par>
                            </p:childTnLst>
                          </p:cTn>
                        </p:par>
                        <p:par>
                          <p:cTn id="11" fill="hold">
                            <p:stCondLst>
                              <p:cond delay="500"/>
                            </p:stCondLst>
                            <p:childTnLst>
                              <p:par>
                                <p:cTn id="12" presetID="9" presetClass="entr" presetSubtype="0" fill="hold" nodeType="afterEffect">
                                  <p:stCondLst>
                                    <p:cond delay="20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10" presetClass="exit" presetSubtype="0" fill="hold" nodeType="withEffect">
                                  <p:stCondLst>
                                    <p:cond delay="50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wipe(left)">
                                      <p:cBhvr>
                                        <p:cTn id="24" dur="500"/>
                                        <p:tgtEl>
                                          <p:spTgt spid="6">
                                            <p:txEl>
                                              <p:pRg st="1" end="1"/>
                                            </p:txEl>
                                          </p:spTgt>
                                        </p:tgtEl>
                                      </p:cBhvr>
                                    </p:animEffect>
                                  </p:childTnLst>
                                </p:cTn>
                              </p:par>
                              <p:par>
                                <p:cTn id="25" presetID="1" presetClass="entr" presetSubtype="0" fill="hold" nodeType="withEffect">
                                  <p:stCondLst>
                                    <p:cond delay="400"/>
                                  </p:stCondLst>
                                  <p:childTnLst>
                                    <p:set>
                                      <p:cBhvr>
                                        <p:cTn id="26" dur="1" fill="hold">
                                          <p:stCondLst>
                                            <p:cond delay="0"/>
                                          </p:stCondLst>
                                        </p:cTn>
                                        <p:tgtEl>
                                          <p:spTgt spid="29"/>
                                        </p:tgtEl>
                                        <p:attrNameLst>
                                          <p:attrName>style.visibility</p:attrName>
                                        </p:attrNameLst>
                                      </p:cBhvr>
                                      <p:to>
                                        <p:strVal val="visible"/>
                                      </p:to>
                                    </p:set>
                                  </p:childTnLst>
                                </p:cTn>
                              </p:par>
                              <p:par>
                                <p:cTn id="27" presetID="9"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22" presetClass="entr" presetSubtype="2" fill="hold" nodeType="withEffect">
                                  <p:stCondLst>
                                    <p:cond delay="200"/>
                                  </p:stCondLst>
                                  <p:childTnLst>
                                    <p:set>
                                      <p:cBhvr>
                                        <p:cTn id="31" dur="1" fill="hold">
                                          <p:stCondLst>
                                            <p:cond delay="0"/>
                                          </p:stCondLst>
                                        </p:cTn>
                                        <p:tgtEl>
                                          <p:spTgt spid="23"/>
                                        </p:tgtEl>
                                        <p:attrNameLst>
                                          <p:attrName>style.visibility</p:attrName>
                                        </p:attrNameLst>
                                      </p:cBhvr>
                                      <p:to>
                                        <p:strVal val="visible"/>
                                      </p:to>
                                    </p:set>
                                    <p:animEffect transition="in" filter="wipe(right)">
                                      <p:cBhvr>
                                        <p:cTn id="32" dur="500"/>
                                        <p:tgtEl>
                                          <p:spTgt spid="23"/>
                                        </p:tgtEl>
                                      </p:cBhvr>
                                    </p:animEffect>
                                  </p:childTnLst>
                                </p:cTn>
                              </p:par>
                              <p:par>
                                <p:cTn id="33" presetID="9"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22" presetClass="entr" presetSubtype="2"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L483:</a:t>
            </a:r>
            <a:r>
              <a:rPr lang="ja-JP" altLang="en-US" dirty="0"/>
              <a:t> </a:t>
            </a:r>
            <a:r>
              <a:rPr lang="en-US" altLang="ja-JP" dirty="0"/>
              <a:t>Class</a:t>
            </a:r>
            <a:r>
              <a:rPr lang="ja-JP" altLang="en-US" dirty="0"/>
              <a:t> </a:t>
            </a:r>
            <a:r>
              <a:rPr lang="en-US" altLang="ja-JP" dirty="0"/>
              <a:t>0/WCCC?</a:t>
            </a:r>
            <a:endParaRPr lang="en-US" dirty="0"/>
          </a:p>
        </p:txBody>
      </p:sp>
      <p:sp>
        <p:nvSpPr>
          <p:cNvPr id="6" name="Content Placeholder 5"/>
          <p:cNvSpPr>
            <a:spLocks noGrp="1"/>
          </p:cNvSpPr>
          <p:nvPr>
            <p:ph sz="quarter" idx="1"/>
          </p:nvPr>
        </p:nvSpPr>
        <p:spPr/>
        <p:txBody>
          <a:bodyPr/>
          <a:lstStyle/>
          <a:p>
            <a:pPr marL="5432400"/>
            <a:r>
              <a:rPr lang="en-US" dirty="0" smtClean="0"/>
              <a:t>Parameters: </a:t>
            </a:r>
          </a:p>
          <a:p>
            <a:pPr marL="5572800" lvl="1"/>
            <a:r>
              <a:rPr lang="en-US" dirty="0" smtClean="0"/>
              <a:t>IRE</a:t>
            </a:r>
          </a:p>
          <a:p>
            <a:pPr marL="5774400" lvl="2">
              <a:spcBef>
                <a:spcPts val="300"/>
              </a:spcBef>
            </a:pPr>
            <a:r>
              <a:rPr lang="en-US" sz="2000" i="1" dirty="0" smtClean="0"/>
              <a:t>M</a:t>
            </a:r>
            <a:r>
              <a:rPr lang="en-US" sz="2000" dirty="0" smtClean="0"/>
              <a:t> =</a:t>
            </a:r>
            <a:r>
              <a:rPr lang="ja-JP" altLang="en-US" sz="2000" dirty="0" smtClean="0"/>
              <a:t> </a:t>
            </a:r>
            <a:r>
              <a:rPr lang="en-US" altLang="ja-JP" sz="2000" dirty="0" smtClean="0"/>
              <a:t>0.15</a:t>
            </a:r>
            <a:r>
              <a:rPr lang="ja-JP" altLang="en-US" sz="2000" dirty="0" smtClean="0"/>
              <a:t> </a:t>
            </a:r>
            <a:r>
              <a:rPr lang="en-US" altLang="ja-JP" sz="2000" i="1" dirty="0" smtClean="0"/>
              <a:t>M</a:t>
            </a:r>
            <a:r>
              <a:rPr lang="en-AU" sz="2000" baseline="-25000" dirty="0" smtClean="0"/>
              <a:t>⊙</a:t>
            </a:r>
            <a:r>
              <a:rPr lang="en-US" sz="2000" dirty="0" smtClean="0"/>
              <a:t> </a:t>
            </a:r>
          </a:p>
          <a:p>
            <a:pPr marL="5774400" lvl="2">
              <a:spcBef>
                <a:spcPts val="300"/>
              </a:spcBef>
            </a:pPr>
            <a:r>
              <a:rPr lang="en-US" sz="2000" i="1" dirty="0" err="1"/>
              <a:t>r</a:t>
            </a:r>
            <a:r>
              <a:rPr lang="en-US" sz="2000" baseline="-25000" dirty="0" err="1"/>
              <a:t>CB</a:t>
            </a:r>
            <a:r>
              <a:rPr lang="en-US" sz="2000" dirty="0"/>
              <a:t> = 100 au</a:t>
            </a:r>
          </a:p>
          <a:p>
            <a:pPr marL="5774400" lvl="2">
              <a:spcBef>
                <a:spcPts val="300"/>
              </a:spcBef>
            </a:pPr>
            <a:r>
              <a:rPr lang="en-US" altLang="ja-JP" sz="2000" dirty="0" smtClean="0"/>
              <a:t>(</a:t>
            </a:r>
            <a:r>
              <a:rPr lang="en-US" sz="2000" i="1" dirty="0" err="1" smtClean="0"/>
              <a:t>i</a:t>
            </a:r>
            <a:r>
              <a:rPr lang="en-US" sz="2000" dirty="0" smtClean="0"/>
              <a:t> = 80</a:t>
            </a:r>
            <a:r>
              <a:rPr lang="en-US" altLang="ja-JP" sz="2000" dirty="0" smtClean="0"/>
              <a:t>º</a:t>
            </a:r>
            <a:r>
              <a:rPr lang="ja-JP" altLang="en-US" sz="2000" dirty="0" smtClean="0"/>
              <a:t> </a:t>
            </a:r>
            <a:r>
              <a:rPr lang="en-US" altLang="ja-JP" sz="2000" dirty="0" smtClean="0"/>
              <a:t>← outflows)</a:t>
            </a:r>
            <a:endParaRPr lang="en-US" sz="2000" dirty="0" smtClean="0"/>
          </a:p>
          <a:p>
            <a:pPr marL="5572800" lvl="1">
              <a:spcBef>
                <a:spcPts val="1150"/>
              </a:spcBef>
            </a:pPr>
            <a:r>
              <a:rPr lang="en-US" dirty="0" err="1" smtClean="0"/>
              <a:t>Keplerian</a:t>
            </a:r>
            <a:r>
              <a:rPr lang="en-US" dirty="0" smtClean="0"/>
              <a:t> motion</a:t>
            </a:r>
          </a:p>
          <a:p>
            <a:pPr marL="5774400" lvl="2"/>
            <a:r>
              <a:rPr lang="en-US" sz="2000" dirty="0" smtClean="0"/>
              <a:t>Same </a:t>
            </a:r>
            <a:r>
              <a:rPr lang="en-US" sz="2000" i="1" dirty="0" smtClean="0"/>
              <a:t>M</a:t>
            </a:r>
            <a:r>
              <a:rPr lang="en-US" sz="2000" dirty="0" smtClean="0"/>
              <a:t> and </a:t>
            </a:r>
            <a:r>
              <a:rPr lang="en-US" sz="2000" i="1" dirty="0" err="1" smtClean="0"/>
              <a:t>i</a:t>
            </a:r>
          </a:p>
          <a:p>
            <a:pPr marL="5943600" lvl="3"/>
            <a:r>
              <a:rPr lang="en-US" sz="1800" i="1" dirty="0" err="1" smtClean="0"/>
              <a:t>V</a:t>
            </a:r>
            <a:r>
              <a:rPr lang="en-US" sz="1800" baseline="-25000" dirty="0" err="1" smtClean="0"/>
              <a:t>s</a:t>
            </a:r>
            <a:r>
              <a:rPr lang="en-US" altLang="ja-JP" sz="1800" baseline="-25000" dirty="0" err="1" smtClean="0"/>
              <a:t>hift</a:t>
            </a:r>
            <a:r>
              <a:rPr lang="en-US" sz="1800" dirty="0" smtClean="0"/>
              <a:t> = 6 km/s </a:t>
            </a:r>
            <a:r>
              <a:rPr lang="en-US" altLang="ja-JP" sz="1800" dirty="0" smtClean="0"/>
              <a:t>→ </a:t>
            </a:r>
            <a:r>
              <a:rPr lang="en-US" altLang="ja-JP" sz="1800" i="1" dirty="0" smtClean="0"/>
              <a:t>r </a:t>
            </a:r>
            <a:r>
              <a:rPr lang="en-US" altLang="ja-JP" sz="1800" dirty="0" smtClean="0"/>
              <a:t>~ 4 au</a:t>
            </a:r>
            <a:endParaRPr lang="en-US" sz="18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67" y="1363663"/>
            <a:ext cx="5124798" cy="501631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133" y="4140807"/>
            <a:ext cx="3622551" cy="2136093"/>
          </a:xfrm>
          <a:prstGeom prst="rect">
            <a:avLst/>
          </a:prstGeom>
        </p:spPr>
      </p:pic>
      <p:sp>
        <p:nvSpPr>
          <p:cNvPr id="7" name="フッター プレースホルダー 6"/>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6" name="日付プレースホルダー 15"/>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16</a:t>
            </a:fld>
            <a:r>
              <a:rPr kumimoji="1" lang="en-US" altLang="ja-JP" smtClean="0"/>
              <a:t> / 23</a:t>
            </a:r>
            <a:endParaRPr kumimoji="1" lang="ja-JP" altLang="en-US" dirty="0"/>
          </a:p>
        </p:txBody>
      </p:sp>
    </p:spTree>
    <p:extLst>
      <p:ext uri="{BB962C8B-B14F-4D97-AF65-F5344CB8AC3E}">
        <p14:creationId xmlns:p14="http://schemas.microsoft.com/office/powerpoint/2010/main" val="3822590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L483:</a:t>
            </a:r>
            <a:r>
              <a:rPr lang="ja-JP" altLang="en-US" dirty="0"/>
              <a:t> </a:t>
            </a:r>
            <a:r>
              <a:rPr lang="en-US" altLang="ja-JP" dirty="0"/>
              <a:t>Class</a:t>
            </a:r>
            <a:r>
              <a:rPr lang="ja-JP" altLang="en-US" dirty="0"/>
              <a:t> </a:t>
            </a:r>
            <a:r>
              <a:rPr lang="en-US" altLang="ja-JP" dirty="0"/>
              <a:t>0/WCCC?</a:t>
            </a:r>
            <a:endParaRPr lang="en-US" dirty="0"/>
          </a:p>
        </p:txBody>
      </p:sp>
      <p:sp>
        <p:nvSpPr>
          <p:cNvPr id="6" name="Content Placeholder 5"/>
          <p:cNvSpPr>
            <a:spLocks noGrp="1"/>
          </p:cNvSpPr>
          <p:nvPr>
            <p:ph sz="quarter" idx="1"/>
          </p:nvPr>
        </p:nvSpPr>
        <p:spPr/>
        <p:txBody>
          <a:bodyPr/>
          <a:lstStyle/>
          <a:p>
            <a:pPr>
              <a:spcBef>
                <a:spcPts val="1000"/>
              </a:spcBef>
            </a:pPr>
            <a:r>
              <a:rPr lang="en-AU" dirty="0" smtClean="0"/>
              <a:t>SO</a:t>
            </a:r>
            <a:endParaRPr lang="en-US" dirty="0"/>
          </a:p>
        </p:txBody>
      </p:sp>
      <p:sp>
        <p:nvSpPr>
          <p:cNvPr id="13" name="Content Placeholder 5"/>
          <p:cNvSpPr txBox="1">
            <a:spLocks/>
          </p:cNvSpPr>
          <p:nvPr/>
        </p:nvSpPr>
        <p:spPr>
          <a:xfrm>
            <a:off x="1041194" y="1362857"/>
            <a:ext cx="7824993" cy="981877"/>
          </a:xfrm>
          <a:prstGeom prst="rect">
            <a:avLst/>
          </a:prstGeom>
        </p:spPr>
        <p:txBody>
          <a:bodyPr vert="horz">
            <a:normAutofit/>
          </a:bodyPr>
          <a:lstStyle>
            <a:lvl1pPr marL="320040" indent="-320040" algn="l" rtl="0" eaLnBrk="1" latinLnBrk="0" hangingPunct="1">
              <a:lnSpc>
                <a:spcPct val="80000"/>
              </a:lnSpc>
              <a:spcBef>
                <a:spcPts val="1900"/>
              </a:spcBef>
              <a:buClr>
                <a:schemeClr val="accent2"/>
              </a:buClr>
              <a:buSzPct val="60000"/>
              <a:buFont typeface="Wingdings"/>
              <a:buChar char=""/>
              <a:defRPr kumimoji="1" sz="2600" kern="1200" spc="-100">
                <a:solidFill>
                  <a:schemeClr val="tx1"/>
                </a:solidFill>
                <a:latin typeface="+mn-lt"/>
                <a:ea typeface="+mn-ea"/>
                <a:cs typeface="+mn-cs"/>
              </a:defRPr>
            </a:lvl1pPr>
            <a:lvl2pPr marL="640080" indent="-274320" algn="l" rtl="0" eaLnBrk="1" latinLnBrk="0" hangingPunct="1">
              <a:lnSpc>
                <a:spcPct val="80000"/>
              </a:lnSpc>
              <a:spcBef>
                <a:spcPts val="550"/>
              </a:spcBef>
              <a:buClr>
                <a:schemeClr val="accent1"/>
              </a:buClr>
              <a:buSzPct val="70000"/>
              <a:buFont typeface="Wingdings 2"/>
              <a:buChar char=""/>
              <a:defRPr kumimoji="1" sz="2400" kern="1200" spc="-100">
                <a:solidFill>
                  <a:schemeClr val="tx1"/>
                </a:solidFill>
                <a:latin typeface="+mn-lt"/>
                <a:ea typeface="+mn-ea"/>
                <a:cs typeface="+mn-cs"/>
              </a:defRPr>
            </a:lvl2pPr>
            <a:lvl3pPr marL="914400" indent="-228600" algn="l" rtl="0" eaLnBrk="1" latinLnBrk="0" hangingPunct="1">
              <a:lnSpc>
                <a:spcPct val="80000"/>
              </a:lnSpc>
              <a:spcBef>
                <a:spcPts val="500"/>
              </a:spcBef>
              <a:buClr>
                <a:schemeClr val="accent2"/>
              </a:buClr>
              <a:buSzPct val="75000"/>
              <a:buFont typeface="Wingdings"/>
              <a:buChar char=""/>
              <a:defRPr kumimoji="1" sz="2200" kern="1200" spc="-100">
                <a:solidFill>
                  <a:schemeClr val="tx1"/>
                </a:solidFill>
                <a:latin typeface="+mn-lt"/>
                <a:ea typeface="+mn-ea"/>
                <a:cs typeface="+mn-cs"/>
              </a:defRPr>
            </a:lvl3pPr>
            <a:lvl4pPr marL="1371600" indent="-228600" algn="l" rtl="0" eaLnBrk="1" latinLnBrk="0" hangingPunct="1">
              <a:lnSpc>
                <a:spcPct val="80000"/>
              </a:lnSpc>
              <a:spcBef>
                <a:spcPts val="400"/>
              </a:spcBef>
              <a:buClr>
                <a:schemeClr val="accent3"/>
              </a:buClr>
              <a:buSzPct val="75000"/>
              <a:buFont typeface="Wingdings"/>
              <a:buChar char=""/>
              <a:defRPr kumimoji="1" sz="2200" kern="1200" spc="-100">
                <a:solidFill>
                  <a:schemeClr val="tx1"/>
                </a:solidFill>
                <a:latin typeface="+mn-lt"/>
                <a:ea typeface="+mn-ea"/>
                <a:cs typeface="+mn-cs"/>
              </a:defRPr>
            </a:lvl4pPr>
            <a:lvl5pPr marL="1828800" indent="-228600" algn="l" rtl="0" eaLnBrk="1" latinLnBrk="0" hangingPunct="1">
              <a:lnSpc>
                <a:spcPct val="80000"/>
              </a:lnSpc>
              <a:spcBef>
                <a:spcPts val="400"/>
              </a:spcBef>
              <a:buClr>
                <a:schemeClr val="accent4"/>
              </a:buClr>
              <a:buSzPct val="65000"/>
              <a:buFont typeface="Wingdings"/>
              <a:buChar char=""/>
              <a:defRPr kumimoji="1" sz="2200" kern="1200" spc="-1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1"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1"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1"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1" sz="1800" kern="1200" baseline="0">
                <a:solidFill>
                  <a:schemeClr val="tx1"/>
                </a:solidFill>
                <a:latin typeface="+mn-lt"/>
                <a:ea typeface="+mn-ea"/>
                <a:cs typeface="+mn-cs"/>
              </a:defRPr>
            </a:lvl9pPr>
          </a:lstStyle>
          <a:p>
            <a:pPr marL="0" indent="0">
              <a:spcBef>
                <a:spcPts val="1000"/>
              </a:spcBef>
              <a:buNone/>
            </a:pPr>
            <a:r>
              <a:rPr lang="en-US" altLang="ja-JP" dirty="0" smtClean="0"/>
              <a:t>: IRE model → X</a:t>
            </a:r>
          </a:p>
          <a:p>
            <a:pPr marL="198000" indent="0">
              <a:spcBef>
                <a:spcPts val="1000"/>
              </a:spcBef>
              <a:buNone/>
            </a:pPr>
            <a:r>
              <a:rPr lang="en-AU" dirty="0" err="1"/>
              <a:t>Keplerian</a:t>
            </a:r>
            <a:r>
              <a:rPr lang="en-AU" dirty="0"/>
              <a:t> model inside the </a:t>
            </a:r>
            <a:r>
              <a:rPr lang="en-AU" dirty="0" smtClean="0"/>
              <a:t>CB</a:t>
            </a:r>
            <a:r>
              <a:rPr lang="en-US" altLang="ja-JP" dirty="0" smtClean="0"/>
              <a:t>?</a:t>
            </a:r>
            <a:r>
              <a:rPr lang="en-AU" dirty="0" smtClean="0"/>
              <a:t> </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5194"/>
          <a:stretch/>
        </p:blipFill>
        <p:spPr>
          <a:xfrm>
            <a:off x="352772" y="2296458"/>
            <a:ext cx="8515094" cy="413296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5123"/>
          <a:stretch/>
        </p:blipFill>
        <p:spPr>
          <a:xfrm>
            <a:off x="352772" y="2295864"/>
            <a:ext cx="8515094" cy="413607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5113"/>
          <a:stretch/>
        </p:blipFill>
        <p:spPr>
          <a:xfrm>
            <a:off x="352772" y="2296458"/>
            <a:ext cx="8515094" cy="4132960"/>
          </a:xfrm>
          <a:prstGeom prst="rect">
            <a:avLst/>
          </a:prstGeom>
        </p:spPr>
      </p:pic>
      <p:sp>
        <p:nvSpPr>
          <p:cNvPr id="8" name="フッター プレースホルダー 7"/>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4" name="日付プレースホルダー 13"/>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17</a:t>
            </a:fld>
            <a:r>
              <a:rPr kumimoji="1" lang="en-US" altLang="ja-JP" smtClean="0"/>
              <a:t> / 23</a:t>
            </a:r>
            <a:endParaRPr kumimoji="1" lang="ja-JP" altLang="en-US" dirty="0"/>
          </a:p>
        </p:txBody>
      </p:sp>
    </p:spTree>
    <p:extLst>
      <p:ext uri="{BB962C8B-B14F-4D97-AF65-F5344CB8AC3E}">
        <p14:creationId xmlns:p14="http://schemas.microsoft.com/office/powerpoint/2010/main" val="203111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dissolve">
                                      <p:cBhvr>
                                        <p:cTn id="9" dur="500"/>
                                        <p:tgtEl>
                                          <p:spTgt spid="9"/>
                                        </p:tgtEl>
                                      </p:cBhvr>
                                    </p:animEffect>
                                  </p:childTnLst>
                                </p:cTn>
                              </p:par>
                            </p:childTnLst>
                          </p:cTn>
                        </p:par>
                        <p:par>
                          <p:cTn id="10" fill="hold">
                            <p:stCondLst>
                              <p:cond delay="500"/>
                            </p:stCondLst>
                            <p:childTnLst>
                              <p:par>
                                <p:cTn id="11" presetID="1" presetClass="exit" presetSubtype="0" fill="hold" nodeType="after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9"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par>
                          <p:cTn id="20" fill="hold">
                            <p:stCondLst>
                              <p:cond delay="500"/>
                            </p:stCondLst>
                            <p:childTnLst>
                              <p:par>
                                <p:cTn id="21" presetID="1" presetClass="exit" presetSubtype="0" fill="hold" nodeType="after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L483:</a:t>
            </a:r>
            <a:r>
              <a:rPr lang="ja-JP" altLang="en-US" dirty="0"/>
              <a:t> </a:t>
            </a:r>
            <a:r>
              <a:rPr lang="en-US" altLang="ja-JP" dirty="0"/>
              <a:t>Class</a:t>
            </a:r>
            <a:r>
              <a:rPr lang="ja-JP" altLang="en-US" dirty="0"/>
              <a:t> </a:t>
            </a:r>
            <a:r>
              <a:rPr lang="en-US" altLang="ja-JP" dirty="0"/>
              <a:t>0/</a:t>
            </a:r>
            <a:r>
              <a:rPr lang="en-US" altLang="ja-JP" dirty="0" smtClean="0"/>
              <a:t>WCCC?</a:t>
            </a:r>
            <a:endParaRPr lang="en-US" dirty="0"/>
          </a:p>
        </p:txBody>
      </p:sp>
      <p:pic>
        <p:nvPicPr>
          <p:cNvPr id="9" name="Picture 9"/>
          <p:cNvPicPr>
            <a:picLocks noChangeAspect="1"/>
          </p:cNvPicPr>
          <p:nvPr/>
        </p:nvPicPr>
        <p:blipFill rotWithShape="1">
          <a:blip r:embed="rId3">
            <a:extLst>
              <a:ext uri="{28A0092B-C50C-407E-A947-70E740481C1C}">
                <a14:useLocalDpi xmlns:a14="http://schemas.microsoft.com/office/drawing/2010/main" val="0"/>
              </a:ext>
            </a:extLst>
          </a:blip>
          <a:srcRect l="50684"/>
          <a:stretch/>
        </p:blipFill>
        <p:spPr>
          <a:xfrm>
            <a:off x="389905" y="3490452"/>
            <a:ext cx="6701976" cy="2874263"/>
          </a:xfrm>
          <a:prstGeom prst="rect">
            <a:avLst/>
          </a:prstGeom>
        </p:spPr>
      </p:pic>
      <p:sp>
        <p:nvSpPr>
          <p:cNvPr id="6" name="Content Placeholder 5"/>
          <p:cNvSpPr>
            <a:spLocks noGrp="1"/>
          </p:cNvSpPr>
          <p:nvPr>
            <p:ph sz="quarter" idx="1"/>
          </p:nvPr>
        </p:nvSpPr>
        <p:spPr/>
        <p:txBody>
          <a:bodyPr/>
          <a:lstStyle/>
          <a:p>
            <a:r>
              <a:rPr lang="en-US" altLang="ja-JP" dirty="0" smtClean="0"/>
              <a:t>Hot</a:t>
            </a:r>
            <a:r>
              <a:rPr lang="ja-JP" altLang="en-US" dirty="0" smtClean="0"/>
              <a:t> </a:t>
            </a:r>
            <a:r>
              <a:rPr lang="en-US" altLang="ja-JP" dirty="0" err="1" smtClean="0"/>
              <a:t>corino</a:t>
            </a:r>
            <a:r>
              <a:rPr lang="ja-JP" altLang="en-US" dirty="0" smtClean="0"/>
              <a:t> </a:t>
            </a:r>
            <a:r>
              <a:rPr lang="en-US" altLang="ja-JP" dirty="0" smtClean="0"/>
              <a:t>related</a:t>
            </a:r>
            <a:r>
              <a:rPr lang="ja-JP" altLang="en-US" dirty="0" smtClean="0"/>
              <a:t> </a:t>
            </a:r>
            <a:r>
              <a:rPr lang="en-US" altLang="ja-JP" dirty="0" smtClean="0"/>
              <a:t>species</a:t>
            </a:r>
            <a:r>
              <a:rPr lang="ja-JP" altLang="en-US" dirty="0" smtClean="0"/>
              <a:t> </a:t>
            </a:r>
            <a:endParaRPr lang="en-US" altLang="ja-JP" dirty="0" smtClean="0"/>
          </a:p>
          <a:p>
            <a:pPr lvl="1"/>
            <a:r>
              <a:rPr lang="en-US" altLang="ja-JP" spc="-130" dirty="0"/>
              <a:t>NH</a:t>
            </a:r>
            <a:r>
              <a:rPr lang="en-US" altLang="ja-JP" spc="-130" baseline="-25000" dirty="0"/>
              <a:t>2</a:t>
            </a:r>
            <a:r>
              <a:rPr lang="en-US" altLang="ja-JP" spc="-130" dirty="0"/>
              <a:t>CHO, </a:t>
            </a:r>
            <a:r>
              <a:rPr lang="en-US" altLang="ja-JP" spc="-130" dirty="0" smtClean="0"/>
              <a:t>HCOOCH</a:t>
            </a:r>
            <a:r>
              <a:rPr lang="en-US" altLang="ja-JP" spc="-130" baseline="-25000" dirty="0" smtClean="0"/>
              <a:t>3</a:t>
            </a:r>
            <a:r>
              <a:rPr lang="en-US" altLang="ja-JP" spc="-130" dirty="0" smtClean="0"/>
              <a:t> </a:t>
            </a:r>
            <a:r>
              <a:rPr lang="en-AU" altLang="ja-JP" sz="2800" spc="-130" dirty="0">
                <a:solidFill>
                  <a:prstClr val="black"/>
                </a:solidFill>
              </a:rPr>
              <a:t>: Marginally </a:t>
            </a:r>
            <a:r>
              <a:rPr lang="en-AU" altLang="ja-JP" sz="2800" spc="-130" dirty="0" smtClean="0">
                <a:solidFill>
                  <a:prstClr val="black"/>
                </a:solidFill>
              </a:rPr>
              <a:t>detected</a:t>
            </a:r>
            <a:endParaRPr lang="en-US" altLang="ja-JP" spc="-130" dirty="0" smtClean="0"/>
          </a:p>
          <a:p>
            <a:pPr marL="252000" indent="0">
              <a:spcBef>
                <a:spcPts val="2500"/>
              </a:spcBef>
              <a:buNone/>
            </a:pPr>
            <a:r>
              <a:rPr lang="en-US" altLang="ja-JP" sz="2800" i="1" dirty="0" smtClean="0"/>
              <a:t>→ </a:t>
            </a:r>
            <a:r>
              <a:rPr lang="en-AU" altLang="ja-JP" sz="2800" i="1" dirty="0" smtClean="0"/>
              <a:t>This is the first detection of </a:t>
            </a:r>
          </a:p>
          <a:p>
            <a:pPr marL="702000" indent="0">
              <a:spcBef>
                <a:spcPts val="0"/>
              </a:spcBef>
              <a:buNone/>
            </a:pPr>
            <a:r>
              <a:rPr lang="en-AU" altLang="ja-JP" sz="2800" i="1" spc="-130" dirty="0" smtClean="0"/>
              <a:t>saturated COMs in the WCCC source. </a:t>
            </a:r>
          </a:p>
        </p:txBody>
      </p:sp>
      <p:grpSp>
        <p:nvGrpSpPr>
          <p:cNvPr id="24" name="Group 23"/>
          <p:cNvGrpSpPr/>
          <p:nvPr/>
        </p:nvGrpSpPr>
        <p:grpSpPr>
          <a:xfrm>
            <a:off x="7030065" y="188189"/>
            <a:ext cx="2021530" cy="6100102"/>
            <a:chOff x="6636551" y="188189"/>
            <a:chExt cx="2021530" cy="6100102"/>
          </a:xfrm>
        </p:grpSpPr>
        <p:sp>
          <p:nvSpPr>
            <p:cNvPr id="10" name="Rectangle 9"/>
            <p:cNvSpPr/>
            <p:nvPr/>
          </p:nvSpPr>
          <p:spPr>
            <a:xfrm>
              <a:off x="6636551" y="327106"/>
              <a:ext cx="2021530" cy="1036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4" b="-1"/>
            <a:stretch/>
          </p:blipFill>
          <p:spPr>
            <a:xfrm>
              <a:off x="6774985" y="188189"/>
              <a:ext cx="1662006" cy="6100102"/>
            </a:xfrm>
            <a:prstGeom prst="rect">
              <a:avLst/>
            </a:prstGeom>
          </p:spPr>
        </p:pic>
      </p:grpSp>
      <p:sp>
        <p:nvSpPr>
          <p:cNvPr id="7" name="フッター プレースホルダー 6"/>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3" name="日付プレースホルダー 12"/>
          <p:cNvSpPr>
            <a:spLocks noGrp="1"/>
          </p:cNvSpPr>
          <p:nvPr>
            <p:ph type="dt" sz="half" idx="10"/>
          </p:nvPr>
        </p:nvSpPr>
        <p:spPr/>
        <p:txBody>
          <a:bodyPr/>
          <a:lstStyle/>
          <a:p>
            <a:r>
              <a:rPr kumimoji="1" lang="en-AU" altLang="ja-JP" smtClean="0"/>
              <a:t>2017/11/20</a:t>
            </a:r>
            <a:endParaRPr kumimoji="1" lang="ja-JP" altLang="en-US" dirty="0"/>
          </a:p>
        </p:txBody>
      </p:sp>
      <p:grpSp>
        <p:nvGrpSpPr>
          <p:cNvPr id="4" name="Group 3"/>
          <p:cNvGrpSpPr/>
          <p:nvPr/>
        </p:nvGrpSpPr>
        <p:grpSpPr>
          <a:xfrm>
            <a:off x="4624765" y="286329"/>
            <a:ext cx="1108296" cy="646331"/>
            <a:chOff x="4638033" y="286329"/>
            <a:chExt cx="1108296" cy="646331"/>
          </a:xfrm>
        </p:grpSpPr>
        <p:sp>
          <p:nvSpPr>
            <p:cNvPr id="12" name="Rectangle 11"/>
            <p:cNvSpPr/>
            <p:nvPr/>
          </p:nvSpPr>
          <p:spPr>
            <a:xfrm>
              <a:off x="4743811" y="411145"/>
              <a:ext cx="435383" cy="504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4638033" y="286329"/>
              <a:ext cx="1108296" cy="646331"/>
            </a:xfrm>
            <a:prstGeom prst="rect">
              <a:avLst/>
            </a:prstGeom>
          </p:spPr>
          <p:txBody>
            <a:bodyPr wrap="none">
              <a:spAutoFit/>
            </a:bodyPr>
            <a:lstStyle/>
            <a:p>
              <a:r>
                <a:rPr lang="en-US" altLang="ja-JP" sz="3600" u="sng" spc="-100" dirty="0">
                  <a:solidFill>
                    <a:srgbClr val="775F55"/>
                  </a:solidFill>
                  <a:cs typeface="+mj-cs"/>
                </a:rPr>
                <a:t>+</a:t>
              </a:r>
              <a:r>
                <a:rPr lang="en-US" altLang="ja-JP" sz="3600" u="sng" spc="-100" dirty="0" smtClean="0">
                  <a:solidFill>
                    <a:srgbClr val="775F55"/>
                  </a:solidFill>
                  <a:cs typeface="+mj-cs"/>
                </a:rPr>
                <a:t>HC</a:t>
              </a:r>
              <a:endParaRPr lang="en-US" dirty="0"/>
            </a:p>
          </p:txBody>
        </p:sp>
      </p:grpSp>
      <p:sp>
        <p:nvSpPr>
          <p:cNvPr id="5" name="スライド番号プレースホルダー 4"/>
          <p:cNvSpPr>
            <a:spLocks noGrp="1"/>
          </p:cNvSpPr>
          <p:nvPr>
            <p:ph type="sldNum" sz="quarter" idx="12"/>
          </p:nvPr>
        </p:nvSpPr>
        <p:spPr/>
        <p:txBody>
          <a:bodyPr/>
          <a:lstStyle/>
          <a:p>
            <a:fld id="{711C60FB-0DCC-FE4B-A6C4-7B9A7DDA2224}" type="slidenum">
              <a:rPr kumimoji="1" lang="ja-JP" altLang="en-US" smtClean="0"/>
              <a:pPr/>
              <a:t>18</a:t>
            </a:fld>
            <a:r>
              <a:rPr kumimoji="1" lang="en-US" altLang="ja-JP" smtClean="0"/>
              <a:t> / 23</a:t>
            </a:r>
            <a:endParaRPr kumimoji="1" lang="ja-JP" altLang="en-US" dirty="0"/>
          </a:p>
        </p:txBody>
      </p:sp>
    </p:spTree>
    <p:extLst>
      <p:ext uri="{BB962C8B-B14F-4D97-AF65-F5344CB8AC3E}">
        <p14:creationId xmlns:p14="http://schemas.microsoft.com/office/powerpoint/2010/main" val="19148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Low-Mass</a:t>
            </a:r>
            <a:r>
              <a:rPr lang="ja-JP" altLang="en-US" dirty="0"/>
              <a:t> </a:t>
            </a:r>
            <a:r>
              <a:rPr lang="en-US" altLang="ja-JP" dirty="0" err="1"/>
              <a:t>Protostellar</a:t>
            </a:r>
            <a:r>
              <a:rPr lang="ja-JP" altLang="en-US" dirty="0"/>
              <a:t> </a:t>
            </a:r>
            <a:r>
              <a:rPr lang="en-US" altLang="ja-JP" dirty="0"/>
              <a:t>Evolution</a:t>
            </a:r>
            <a:endParaRPr lang="en-US" dirty="0"/>
          </a:p>
        </p:txBody>
      </p:sp>
      <p:sp>
        <p:nvSpPr>
          <p:cNvPr id="5" name="Content Placeholder 4"/>
          <p:cNvSpPr>
            <a:spLocks noGrp="1"/>
          </p:cNvSpPr>
          <p:nvPr>
            <p:ph sz="quarter" idx="1"/>
          </p:nvPr>
        </p:nvSpPr>
        <p:spPr>
          <a:xfrm>
            <a:off x="293868" y="1363858"/>
            <a:ext cx="8573998" cy="5001052"/>
          </a:xfrm>
        </p:spPr>
        <p:txBody>
          <a:bodyPr>
            <a:normAutofit/>
          </a:bodyPr>
          <a:lstStyle/>
          <a:p>
            <a:endParaRPr lang="en-US" altLang="ja-JP" dirty="0" smtClean="0"/>
          </a:p>
          <a:p>
            <a:pPr>
              <a:spcBef>
                <a:spcPts val="22150"/>
              </a:spcBef>
            </a:pPr>
            <a:r>
              <a:rPr lang="en-US" altLang="ja-JP" dirty="0" smtClean="0"/>
              <a:t>When and how are disks formed from envelopes?</a:t>
            </a:r>
          </a:p>
          <a:p>
            <a:pPr lvl="1"/>
            <a:r>
              <a:rPr lang="en-US" altLang="ja-JP" dirty="0" smtClean="0"/>
              <a:t>Physical evolution</a:t>
            </a:r>
          </a:p>
          <a:p>
            <a:pPr marL="685800" lvl="2" indent="0">
              <a:buNone/>
            </a:pPr>
            <a:r>
              <a:rPr lang="en-US" altLang="ja-JP" sz="2000" dirty="0" smtClean="0"/>
              <a:t>How does the envelope gas fall into disks?</a:t>
            </a:r>
          </a:p>
          <a:p>
            <a:pPr lvl="1"/>
            <a:r>
              <a:rPr lang="en-US" altLang="ja-JP" dirty="0" smtClean="0"/>
              <a:t>Chemical evolution</a:t>
            </a:r>
          </a:p>
          <a:p>
            <a:pPr marL="685800" lvl="2" indent="0">
              <a:buNone/>
            </a:pPr>
            <a:r>
              <a:rPr lang="en-US" altLang="ja-JP" sz="2000" dirty="0" smtClean="0"/>
              <a:t>How does the chemical composition change during the disk formation? </a:t>
            </a:r>
            <a:endParaRPr lang="en-US" altLang="ja-JP" sz="2000" dirty="0"/>
          </a:p>
        </p:txBody>
      </p:sp>
      <p:pic>
        <p:nvPicPr>
          <p:cNvPr id="1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06" y="1363858"/>
            <a:ext cx="7763400" cy="2892080"/>
          </a:xfrm>
          <a:prstGeom prst="rect">
            <a:avLst/>
          </a:prstGeom>
        </p:spPr>
      </p:pic>
      <p:cxnSp>
        <p:nvCxnSpPr>
          <p:cNvPr id="17" name="Straight Arrow Connector 7"/>
          <p:cNvCxnSpPr/>
          <p:nvPr/>
        </p:nvCxnSpPr>
        <p:spPr>
          <a:xfrm>
            <a:off x="403225" y="4227235"/>
            <a:ext cx="2000494" cy="0"/>
          </a:xfrm>
          <a:prstGeom prst="straightConnector1">
            <a:avLst/>
          </a:prstGeom>
          <a:ln w="41275">
            <a:solidFill>
              <a:srgbClr val="0000FF"/>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9"/>
          <p:cNvCxnSpPr/>
          <p:nvPr/>
        </p:nvCxnSpPr>
        <p:spPr>
          <a:xfrm flipH="1">
            <a:off x="5524968" y="4227233"/>
            <a:ext cx="3341220" cy="0"/>
          </a:xfrm>
          <a:prstGeom prst="straightConnector1">
            <a:avLst/>
          </a:prstGeom>
          <a:ln w="41275">
            <a:solidFill>
              <a:srgbClr val="0000FF"/>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3" name="日付プレースホルダー 12"/>
          <p:cNvSpPr>
            <a:spLocks noGrp="1"/>
          </p:cNvSpPr>
          <p:nvPr>
            <p:ph type="dt" sz="half" idx="10"/>
          </p:nvPr>
        </p:nvSpPr>
        <p:spPr/>
        <p:txBody>
          <a:bodyPr/>
          <a:lstStyle/>
          <a:p>
            <a:r>
              <a:rPr kumimoji="1" lang="en-AU" altLang="ja-JP" smtClean="0"/>
              <a:t>2017/11/20</a:t>
            </a:r>
            <a:endParaRPr kumimoji="1" lang="ja-JP" altLang="en-US" dirty="0"/>
          </a:p>
        </p:txBody>
      </p:sp>
      <p:sp>
        <p:nvSpPr>
          <p:cNvPr id="3" name="TextBox 2"/>
          <p:cNvSpPr txBox="1"/>
          <p:nvPr/>
        </p:nvSpPr>
        <p:spPr>
          <a:xfrm>
            <a:off x="480300" y="3852553"/>
            <a:ext cx="1815368" cy="369332"/>
          </a:xfrm>
          <a:prstGeom prst="rect">
            <a:avLst/>
          </a:prstGeom>
          <a:noFill/>
        </p:spPr>
        <p:txBody>
          <a:bodyPr wrap="square" rtlCol="0">
            <a:spAutoFit/>
          </a:bodyPr>
          <a:lstStyle/>
          <a:p>
            <a:pPr algn="ctr"/>
            <a:r>
              <a:rPr lang="en-US" altLang="ja-JP" spc="-100" dirty="0" smtClean="0">
                <a:solidFill>
                  <a:srgbClr val="0000FF"/>
                </a:solidFill>
              </a:rPr>
              <a:t>Radio wave</a:t>
            </a:r>
            <a:endParaRPr lang="en-US" spc="-100" dirty="0">
              <a:solidFill>
                <a:srgbClr val="0000FF"/>
              </a:solidFill>
            </a:endParaRPr>
          </a:p>
        </p:txBody>
      </p:sp>
      <p:sp>
        <p:nvSpPr>
          <p:cNvPr id="15" name="TextBox 14"/>
          <p:cNvSpPr txBox="1"/>
          <p:nvPr/>
        </p:nvSpPr>
        <p:spPr>
          <a:xfrm>
            <a:off x="5674042" y="3852553"/>
            <a:ext cx="3193824" cy="369332"/>
          </a:xfrm>
          <a:prstGeom prst="rect">
            <a:avLst/>
          </a:prstGeom>
          <a:noFill/>
        </p:spPr>
        <p:txBody>
          <a:bodyPr wrap="square" rtlCol="0">
            <a:spAutoFit/>
          </a:bodyPr>
          <a:lstStyle/>
          <a:p>
            <a:pPr algn="ctr"/>
            <a:r>
              <a:rPr lang="en-US" spc="-100" dirty="0" smtClean="0">
                <a:solidFill>
                  <a:srgbClr val="0000FF"/>
                </a:solidFill>
              </a:rPr>
              <a:t>Visible/Infrared</a:t>
            </a:r>
            <a:endParaRPr lang="en-US" spc="-100" dirty="0">
              <a:solidFill>
                <a:srgbClr val="0000FF"/>
              </a:solidFill>
            </a:endParaRPr>
          </a:p>
        </p:txBody>
      </p:sp>
      <p:grpSp>
        <p:nvGrpSpPr>
          <p:cNvPr id="7" name="図形グループ 6"/>
          <p:cNvGrpSpPr/>
          <p:nvPr/>
        </p:nvGrpSpPr>
        <p:grpSpPr>
          <a:xfrm>
            <a:off x="2403719" y="3852553"/>
            <a:ext cx="3121248" cy="373847"/>
            <a:chOff x="2403719" y="4501435"/>
            <a:chExt cx="3121248" cy="373847"/>
          </a:xfrm>
        </p:grpSpPr>
        <p:cxnSp>
          <p:nvCxnSpPr>
            <p:cNvPr id="9" name="Straight Arrow Connector 8"/>
            <p:cNvCxnSpPr/>
            <p:nvPr/>
          </p:nvCxnSpPr>
          <p:spPr>
            <a:xfrm>
              <a:off x="2403719" y="4875282"/>
              <a:ext cx="3121248" cy="0"/>
            </a:xfrm>
            <a:prstGeom prst="straightConnector1">
              <a:avLst/>
            </a:prstGeom>
            <a:ln w="41275">
              <a:solidFill>
                <a:srgbClr val="0000FF"/>
              </a:solidFill>
              <a:prstDash val="sysDot"/>
              <a:headEnd type="arrow" w="lg" len="lg"/>
              <a:tailEnd type="arrow"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243229" y="4501435"/>
              <a:ext cx="1485284" cy="369332"/>
            </a:xfrm>
            <a:prstGeom prst="rect">
              <a:avLst/>
            </a:prstGeom>
            <a:noFill/>
          </p:spPr>
          <p:txBody>
            <a:bodyPr wrap="square" rtlCol="0">
              <a:spAutoFit/>
            </a:bodyPr>
            <a:lstStyle/>
            <a:p>
              <a:r>
                <a:rPr lang="en-US" altLang="ja-JP" i="1" dirty="0" smtClean="0">
                  <a:solidFill>
                    <a:srgbClr val="0000FF"/>
                  </a:solidFill>
                </a:rPr>
                <a:t>Missing</a:t>
              </a:r>
              <a:r>
                <a:rPr lang="ja-JP" altLang="en-US" i="1" dirty="0" smtClean="0">
                  <a:solidFill>
                    <a:srgbClr val="0000FF"/>
                  </a:solidFill>
                </a:rPr>
                <a:t> </a:t>
              </a:r>
              <a:r>
                <a:rPr lang="en-US" altLang="ja-JP" i="1" dirty="0" smtClean="0">
                  <a:solidFill>
                    <a:srgbClr val="0000FF"/>
                  </a:solidFill>
                </a:rPr>
                <a:t>Link</a:t>
              </a:r>
              <a:endParaRPr lang="en-US" i="1" dirty="0">
                <a:solidFill>
                  <a:srgbClr val="0000FF"/>
                </a:solidFill>
              </a:endParaRPr>
            </a:p>
          </p:txBody>
        </p:sp>
      </p:grpSp>
      <p:sp>
        <p:nvSpPr>
          <p:cNvPr id="4" name="スライド番号プレースホルダー 3"/>
          <p:cNvSpPr>
            <a:spLocks noGrp="1"/>
          </p:cNvSpPr>
          <p:nvPr>
            <p:ph type="sldNum" sz="quarter" idx="12"/>
          </p:nvPr>
        </p:nvSpPr>
        <p:spPr/>
        <p:txBody>
          <a:bodyPr/>
          <a:lstStyle/>
          <a:p>
            <a:fld id="{711C60FB-0DCC-FE4B-A6C4-7B9A7DDA2224}" type="slidenum">
              <a:rPr kumimoji="1" lang="ja-JP" altLang="en-US" smtClean="0"/>
              <a:pPr/>
              <a:t>1</a:t>
            </a:fld>
            <a:r>
              <a:rPr kumimoji="1" lang="en-US" altLang="ja-JP" smtClean="0"/>
              <a:t> / 23</a:t>
            </a:r>
            <a:endParaRPr kumimoji="1" lang="ja-JP" altLang="en-US" dirty="0"/>
          </a:p>
        </p:txBody>
      </p:sp>
    </p:spTree>
    <p:extLst>
      <p:ext uri="{BB962C8B-B14F-4D97-AF65-F5344CB8AC3E}">
        <p14:creationId xmlns:p14="http://schemas.microsoft.com/office/powerpoint/2010/main" val="125531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B335: Class 0/WCCC+HC</a:t>
            </a:r>
            <a:endParaRPr kumimoji="1" lang="ja-JP" altLang="en-US" dirty="0"/>
          </a:p>
        </p:txBody>
      </p:sp>
      <p:sp>
        <p:nvSpPr>
          <p:cNvPr id="3" name="日付プレースホルダー 2"/>
          <p:cNvSpPr>
            <a:spLocks noGrp="1"/>
          </p:cNvSpPr>
          <p:nvPr>
            <p:ph type="dt" sz="half" idx="10"/>
          </p:nvPr>
        </p:nvSpPr>
        <p:spPr/>
        <p:txBody>
          <a:bodyPr/>
          <a:lstStyle/>
          <a:p>
            <a:r>
              <a:rPr kumimoji="1" lang="en-AU" altLang="ja-JP" smtClean="0"/>
              <a:t>2017/11/20</a:t>
            </a:r>
            <a:endParaRPr kumimoji="1" lang="ja-JP" altLang="en-US" dirty="0"/>
          </a:p>
        </p:txBody>
      </p:sp>
      <p:sp>
        <p:nvSpPr>
          <p:cNvPr id="4" name="フッター プレースホルダー 3"/>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6" name="コンテンツ プレースホルダー 5"/>
          <p:cNvSpPr>
            <a:spLocks noGrp="1"/>
          </p:cNvSpPr>
          <p:nvPr>
            <p:ph sz="quarter" idx="1"/>
          </p:nvPr>
        </p:nvSpPr>
        <p:spPr/>
        <p:txBody>
          <a:bodyPr/>
          <a:lstStyle/>
          <a:p>
            <a:r>
              <a:rPr kumimoji="1" lang="en-US" altLang="ja-JP" dirty="0" smtClean="0"/>
              <a:t>IRAS 19347+0727</a:t>
            </a:r>
          </a:p>
          <a:p>
            <a:pPr lvl="1"/>
            <a:r>
              <a:rPr kumimoji="1" lang="en-US" altLang="ja-JP" dirty="0" smtClean="0"/>
              <a:t>Bok Globule</a:t>
            </a:r>
          </a:p>
          <a:p>
            <a:r>
              <a:rPr lang="en-US" altLang="ja-JP" dirty="0"/>
              <a:t>ALMA Cycle 2 Band </a:t>
            </a:r>
            <a:r>
              <a:rPr lang="en-US" altLang="ja-JP" dirty="0" smtClean="0"/>
              <a:t>6 </a:t>
            </a:r>
            <a:r>
              <a:rPr lang="en-US" altLang="ja-JP" sz="2000" dirty="0" smtClean="0"/>
              <a:t>(Beam ~ 0”.6; Imai et al. 2016)</a:t>
            </a:r>
          </a:p>
          <a:p>
            <a:pPr lvl="1"/>
            <a:r>
              <a:rPr lang="en-US" altLang="ja-JP" dirty="0" smtClean="0"/>
              <a:t>CCH (carbon-chains)</a:t>
            </a:r>
          </a:p>
          <a:p>
            <a:pPr lvl="2"/>
            <a:r>
              <a:rPr lang="en-US" altLang="ja-JP" dirty="0" smtClean="0"/>
              <a:t>Extended (outflow)</a:t>
            </a:r>
          </a:p>
          <a:p>
            <a:endParaRPr kumimoji="1" lang="ja-JP" altLang="en-US" dirty="0"/>
          </a:p>
        </p:txBody>
      </p:sp>
      <p:pic>
        <p:nvPicPr>
          <p:cNvPr id="9" name="図 8"/>
          <p:cNvPicPr>
            <a:picLocks noChangeAspect="1"/>
          </p:cNvPicPr>
          <p:nvPr/>
        </p:nvPicPr>
        <p:blipFill>
          <a:blip r:embed="rId3"/>
          <a:stretch>
            <a:fillRect/>
          </a:stretch>
        </p:blipFill>
        <p:spPr>
          <a:xfrm>
            <a:off x="441084" y="3549428"/>
            <a:ext cx="4062525" cy="2785183"/>
          </a:xfrm>
          <a:prstGeom prst="rect">
            <a:avLst/>
          </a:prstGeom>
        </p:spPr>
      </p:pic>
      <p:pic>
        <p:nvPicPr>
          <p:cNvPr id="10" name="図 9"/>
          <p:cNvPicPr>
            <a:picLocks noChangeAspect="1"/>
          </p:cNvPicPr>
          <p:nvPr/>
        </p:nvPicPr>
        <p:blipFill>
          <a:blip r:embed="rId4"/>
          <a:stretch>
            <a:fillRect/>
          </a:stretch>
        </p:blipFill>
        <p:spPr>
          <a:xfrm>
            <a:off x="4650825" y="3524714"/>
            <a:ext cx="4120149" cy="2813994"/>
          </a:xfrm>
          <a:prstGeom prst="rect">
            <a:avLst/>
          </a:prstGeom>
        </p:spPr>
      </p:pic>
      <p:sp>
        <p:nvSpPr>
          <p:cNvPr id="11" name="テキスト ボックス 10"/>
          <p:cNvSpPr txBox="1"/>
          <p:nvPr/>
        </p:nvSpPr>
        <p:spPr>
          <a:xfrm>
            <a:off x="2870616" y="1767126"/>
            <a:ext cx="5995572" cy="689420"/>
          </a:xfrm>
          <a:prstGeom prst="rect">
            <a:avLst/>
          </a:prstGeom>
          <a:noFill/>
        </p:spPr>
        <p:txBody>
          <a:bodyPr wrap="square" rtlCol="0">
            <a:spAutoFit/>
          </a:bodyPr>
          <a:lstStyle/>
          <a:p>
            <a:pPr marL="640080" lvl="1" indent="-274320" defTabSz="914400">
              <a:lnSpc>
                <a:spcPct val="80000"/>
              </a:lnSpc>
              <a:spcBef>
                <a:spcPts val="550"/>
              </a:spcBef>
              <a:buClr>
                <a:srgbClr val="94B6D2"/>
              </a:buClr>
              <a:buSzPct val="70000"/>
              <a:buFont typeface="Wingdings 2"/>
              <a:buChar char=""/>
            </a:pPr>
            <a:r>
              <a:rPr lang="en-US" altLang="ja-JP" sz="2600" i="1" spc="-130" dirty="0">
                <a:solidFill>
                  <a:prstClr val="black"/>
                </a:solidFill>
              </a:rPr>
              <a:t>d</a:t>
            </a:r>
            <a:r>
              <a:rPr lang="en-US" altLang="ja-JP" sz="2600" spc="-130" dirty="0">
                <a:solidFill>
                  <a:prstClr val="black"/>
                </a:solidFill>
              </a:rPr>
              <a:t> = 100 pc </a:t>
            </a:r>
            <a:r>
              <a:rPr lang="en-US" altLang="ja-JP" sz="2000" spc="-130" dirty="0">
                <a:solidFill>
                  <a:prstClr val="black"/>
                </a:solidFill>
              </a:rPr>
              <a:t>(</a:t>
            </a:r>
            <a:r>
              <a:rPr lang="en-US" altLang="ja-JP" sz="2000" spc="-130" dirty="0" err="1">
                <a:solidFill>
                  <a:prstClr val="black"/>
                </a:solidFill>
              </a:rPr>
              <a:t>Olofsson</a:t>
            </a:r>
            <a:r>
              <a:rPr lang="en-US" altLang="ja-JP" sz="2000" spc="-130" dirty="0">
                <a:solidFill>
                  <a:prstClr val="black"/>
                </a:solidFill>
              </a:rPr>
              <a:t> &amp; </a:t>
            </a:r>
            <a:r>
              <a:rPr lang="en-US" altLang="ja-JP" sz="2000" spc="-130" dirty="0" err="1">
                <a:solidFill>
                  <a:prstClr val="black"/>
                </a:solidFill>
              </a:rPr>
              <a:t>Olofsson</a:t>
            </a:r>
            <a:r>
              <a:rPr lang="en-US" altLang="ja-JP" sz="2000" spc="-130" dirty="0">
                <a:solidFill>
                  <a:prstClr val="black"/>
                </a:solidFill>
              </a:rPr>
              <a:t> 2009)</a:t>
            </a:r>
          </a:p>
          <a:p>
            <a:endParaRPr kumimoji="1" lang="ja-JP" altLang="en-US" spc="-130" dirty="0"/>
          </a:p>
        </p:txBody>
      </p:sp>
      <p:sp>
        <p:nvSpPr>
          <p:cNvPr id="12" name="正方形/長方形 11"/>
          <p:cNvSpPr/>
          <p:nvPr/>
        </p:nvSpPr>
        <p:spPr>
          <a:xfrm>
            <a:off x="4503609" y="2718326"/>
            <a:ext cx="4511473" cy="1144416"/>
          </a:xfrm>
          <a:prstGeom prst="rect">
            <a:avLst/>
          </a:prstGeom>
        </p:spPr>
        <p:txBody>
          <a:bodyPr wrap="square">
            <a:spAutoFit/>
          </a:bodyPr>
          <a:lstStyle/>
          <a:p>
            <a:pPr marL="640080" lvl="1" indent="-274320" defTabSz="914400">
              <a:lnSpc>
                <a:spcPct val="80000"/>
              </a:lnSpc>
              <a:spcBef>
                <a:spcPts val="550"/>
              </a:spcBef>
              <a:buClr>
                <a:srgbClr val="94B6D2"/>
              </a:buClr>
              <a:buSzPct val="70000"/>
              <a:buFont typeface="Wingdings 2"/>
              <a:buChar char=""/>
            </a:pPr>
            <a:r>
              <a:rPr lang="en-US" altLang="ja-JP" sz="2600" spc="-100" dirty="0" smtClean="0">
                <a:solidFill>
                  <a:prstClr val="black"/>
                </a:solidFill>
              </a:rPr>
              <a:t>HCOOCH</a:t>
            </a:r>
            <a:r>
              <a:rPr lang="en-US" altLang="ja-JP" sz="2600" i="0" spc="-100" baseline="-25000" dirty="0" smtClean="0">
                <a:solidFill>
                  <a:prstClr val="black"/>
                </a:solidFill>
                <a:latin typeface="+mj-lt"/>
              </a:rPr>
              <a:t>3</a:t>
            </a:r>
            <a:r>
              <a:rPr lang="en-US" altLang="ja-JP" sz="2600" i="0" spc="-100" dirty="0" smtClean="0">
                <a:solidFill>
                  <a:prstClr val="black"/>
                </a:solidFill>
                <a:latin typeface="+mj-lt"/>
              </a:rPr>
              <a:t> (COMs)</a:t>
            </a:r>
            <a:endParaRPr lang="en-US" altLang="ja-JP" sz="2600" spc="-100" dirty="0">
              <a:solidFill>
                <a:prstClr val="black"/>
              </a:solidFill>
              <a:latin typeface="+mj-lt"/>
            </a:endParaRPr>
          </a:p>
          <a:p>
            <a:pPr lvl="2" indent="-228600" defTabSz="914400">
              <a:lnSpc>
                <a:spcPct val="80000"/>
              </a:lnSpc>
              <a:spcBef>
                <a:spcPts val="500"/>
              </a:spcBef>
              <a:buClr>
                <a:srgbClr val="DD8047"/>
              </a:buClr>
              <a:buSzPct val="75000"/>
              <a:buFont typeface="Wingdings"/>
              <a:buChar char=""/>
            </a:pPr>
            <a:r>
              <a:rPr lang="en-US" altLang="ja-JP" sz="2200" spc="-100" dirty="0" smtClean="0">
                <a:solidFill>
                  <a:prstClr val="black"/>
                </a:solidFill>
              </a:rPr>
              <a:t>Compact (disk?)</a:t>
            </a:r>
            <a:endParaRPr lang="en-US" altLang="ja-JP" sz="2200" spc="-100" dirty="0">
              <a:solidFill>
                <a:prstClr val="black"/>
              </a:solidFill>
            </a:endParaRPr>
          </a:p>
          <a:p>
            <a:pPr marL="640080" lvl="1" indent="-274320" defTabSz="914400">
              <a:lnSpc>
                <a:spcPct val="80000"/>
              </a:lnSpc>
              <a:spcBef>
                <a:spcPts val="550"/>
              </a:spcBef>
              <a:buClr>
                <a:srgbClr val="94B6D2"/>
              </a:buClr>
              <a:buSzPct val="70000"/>
              <a:buFont typeface="Wingdings 2"/>
              <a:buChar char=""/>
            </a:pPr>
            <a:endParaRPr lang="en-US" altLang="ja-JP" sz="2600" i="0" spc="-100" dirty="0" smtClean="0">
              <a:solidFill>
                <a:prstClr val="black"/>
              </a:solidFill>
              <a:latin typeface="+mj-lt"/>
            </a:endParaRPr>
          </a:p>
        </p:txBody>
      </p:sp>
      <p:grpSp>
        <p:nvGrpSpPr>
          <p:cNvPr id="15" name="図形グループ 14"/>
          <p:cNvGrpSpPr/>
          <p:nvPr/>
        </p:nvGrpSpPr>
        <p:grpSpPr>
          <a:xfrm>
            <a:off x="2153799" y="4704485"/>
            <a:ext cx="4485125" cy="247059"/>
            <a:chOff x="2153799" y="4704485"/>
            <a:chExt cx="4485125" cy="247059"/>
          </a:xfrm>
        </p:grpSpPr>
        <p:sp>
          <p:nvSpPr>
            <p:cNvPr id="13" name="円/楕円 12"/>
            <p:cNvSpPr/>
            <p:nvPr/>
          </p:nvSpPr>
          <p:spPr>
            <a:xfrm>
              <a:off x="6391865" y="4704485"/>
              <a:ext cx="247059" cy="247059"/>
            </a:xfrm>
            <a:prstGeom prst="ellipse">
              <a:avLst/>
            </a:prstGeom>
            <a:noFill/>
            <a:ln w="25400">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2153799" y="4704485"/>
              <a:ext cx="247059" cy="247059"/>
            </a:xfrm>
            <a:prstGeom prst="ellipse">
              <a:avLst/>
            </a:prstGeom>
            <a:noFill/>
            <a:ln w="25400">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4"/>
          <p:cNvSpPr>
            <a:spLocks noGrp="1"/>
          </p:cNvSpPr>
          <p:nvPr>
            <p:ph type="sldNum" sz="quarter" idx="12"/>
          </p:nvPr>
        </p:nvSpPr>
        <p:spPr/>
        <p:txBody>
          <a:bodyPr/>
          <a:lstStyle/>
          <a:p>
            <a:fld id="{711C60FB-0DCC-FE4B-A6C4-7B9A7DDA2224}" type="slidenum">
              <a:rPr kumimoji="1" lang="ja-JP" altLang="en-US" smtClean="0"/>
              <a:pPr/>
              <a:t>19</a:t>
            </a:fld>
            <a:r>
              <a:rPr kumimoji="1" lang="en-US" altLang="ja-JP" smtClean="0"/>
              <a:t> / 23</a:t>
            </a:r>
            <a:endParaRPr kumimoji="1" lang="ja-JP" altLang="en-US" dirty="0"/>
          </a:p>
        </p:txBody>
      </p:sp>
    </p:spTree>
    <p:extLst>
      <p:ext uri="{BB962C8B-B14F-4D97-AF65-F5344CB8AC3E}">
        <p14:creationId xmlns:p14="http://schemas.microsoft.com/office/powerpoint/2010/main" val="54815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B335: Class 0/WCCC+HC</a:t>
            </a:r>
            <a:endParaRPr kumimoji="1" lang="ja-JP" altLang="en-US" dirty="0"/>
          </a:p>
        </p:txBody>
      </p:sp>
      <p:sp>
        <p:nvSpPr>
          <p:cNvPr id="3" name="日付プレースホルダー 2"/>
          <p:cNvSpPr>
            <a:spLocks noGrp="1"/>
          </p:cNvSpPr>
          <p:nvPr>
            <p:ph type="dt" sz="half" idx="10"/>
          </p:nvPr>
        </p:nvSpPr>
        <p:spPr/>
        <p:txBody>
          <a:bodyPr/>
          <a:lstStyle/>
          <a:p>
            <a:r>
              <a:rPr kumimoji="1" lang="en-AU" altLang="ja-JP" smtClean="0"/>
              <a:t>2017/11/20</a:t>
            </a:r>
            <a:endParaRPr kumimoji="1" lang="ja-JP" altLang="en-US" dirty="0"/>
          </a:p>
        </p:txBody>
      </p:sp>
      <p:sp>
        <p:nvSpPr>
          <p:cNvPr id="4" name="フッター プレースホルダー 3"/>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8" name="コンテンツ プレースホルダー 7"/>
          <p:cNvSpPr>
            <a:spLocks noGrp="1"/>
          </p:cNvSpPr>
          <p:nvPr>
            <p:ph sz="quarter" idx="1"/>
          </p:nvPr>
        </p:nvSpPr>
        <p:spPr>
          <a:xfrm>
            <a:off x="293868" y="1363662"/>
            <a:ext cx="8573998" cy="5229581"/>
          </a:xfrm>
        </p:spPr>
        <p:txBody>
          <a:bodyPr/>
          <a:lstStyle/>
          <a:p>
            <a:pPr>
              <a:spcBef>
                <a:spcPts val="34100"/>
              </a:spcBef>
            </a:pPr>
            <a:endParaRPr kumimoji="1" lang="en-US" altLang="ja-JP" dirty="0" smtClean="0"/>
          </a:p>
          <a:p>
            <a:pPr marL="0" indent="0" algn="r">
              <a:spcBef>
                <a:spcPts val="34100"/>
              </a:spcBef>
              <a:buNone/>
            </a:pPr>
            <a:r>
              <a:rPr kumimoji="1" lang="en-US" altLang="ja-JP" sz="2000" dirty="0" smtClean="0"/>
              <a:t>Imai et al. (2016)</a:t>
            </a:r>
            <a:endParaRPr kumimoji="1" lang="ja-JP" altLang="en-US" sz="2000"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852" y="1331405"/>
            <a:ext cx="7151882" cy="4916272"/>
          </a:xfrm>
          <a:prstGeom prst="rect">
            <a:avLst/>
          </a:prstGeom>
        </p:spPr>
      </p:pic>
      <p:grpSp>
        <p:nvGrpSpPr>
          <p:cNvPr id="48" name="図形グループ 47"/>
          <p:cNvGrpSpPr/>
          <p:nvPr/>
        </p:nvGrpSpPr>
        <p:grpSpPr>
          <a:xfrm>
            <a:off x="4288420" y="2728212"/>
            <a:ext cx="3120473" cy="1560284"/>
            <a:chOff x="4300604" y="2735706"/>
            <a:chExt cx="3205720" cy="1602909"/>
          </a:xfrm>
        </p:grpSpPr>
        <p:grpSp>
          <p:nvGrpSpPr>
            <p:cNvPr id="17" name="図形グループ 16"/>
            <p:cNvGrpSpPr/>
            <p:nvPr/>
          </p:nvGrpSpPr>
          <p:grpSpPr>
            <a:xfrm>
              <a:off x="5808683" y="2735706"/>
              <a:ext cx="1697641" cy="1386589"/>
              <a:chOff x="5808683" y="2735706"/>
              <a:chExt cx="1697641" cy="1386589"/>
            </a:xfrm>
          </p:grpSpPr>
          <p:sp>
            <p:nvSpPr>
              <p:cNvPr id="13" name="円/楕円 12"/>
              <p:cNvSpPr/>
              <p:nvPr/>
            </p:nvSpPr>
            <p:spPr>
              <a:xfrm>
                <a:off x="7318947" y="2735706"/>
                <a:ext cx="187377" cy="532150"/>
              </a:xfrm>
              <a:prstGeom prst="ellipse">
                <a:avLst/>
              </a:prstGeom>
              <a:noFill/>
              <a:ln w="1905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6852072" y="3757536"/>
                <a:ext cx="320722" cy="364759"/>
              </a:xfrm>
              <a:prstGeom prst="ellipse">
                <a:avLst/>
              </a:prstGeom>
              <a:noFill/>
              <a:ln w="1905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5808683" y="3757536"/>
                <a:ext cx="320722" cy="364759"/>
              </a:xfrm>
              <a:prstGeom prst="ellipse">
                <a:avLst/>
              </a:prstGeom>
              <a:noFill/>
              <a:ln w="1905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7" name="図形グループ 46"/>
            <p:cNvGrpSpPr/>
            <p:nvPr/>
          </p:nvGrpSpPr>
          <p:grpSpPr>
            <a:xfrm>
              <a:off x="4300604" y="3969282"/>
              <a:ext cx="1828799" cy="369333"/>
              <a:chOff x="6432354" y="936207"/>
              <a:chExt cx="1828799" cy="369333"/>
            </a:xfrm>
          </p:grpSpPr>
          <p:sp>
            <p:nvSpPr>
              <p:cNvPr id="46" name="テキスト ボックス 45"/>
              <p:cNvSpPr txBox="1"/>
              <p:nvPr/>
            </p:nvSpPr>
            <p:spPr>
              <a:xfrm>
                <a:off x="6432354" y="936208"/>
                <a:ext cx="1821305" cy="369332"/>
              </a:xfrm>
              <a:prstGeom prst="rect">
                <a:avLst/>
              </a:prstGeom>
              <a:noFill/>
            </p:spPr>
            <p:txBody>
              <a:bodyPr wrap="square" rtlCol="0">
                <a:spAutoFit/>
              </a:bodyPr>
              <a:lstStyle/>
              <a:p>
                <a:r>
                  <a:rPr kumimoji="1" lang="en-US" altLang="ja-JP" b="1" spc="-100" dirty="0" smtClean="0">
                    <a:solidFill>
                      <a:schemeClr val="bg1"/>
                    </a:solidFill>
                  </a:rPr>
                  <a:t>Carbon-chains</a:t>
                </a:r>
                <a:endParaRPr kumimoji="1" lang="ja-JP" altLang="en-US" b="1" spc="-100" dirty="0">
                  <a:solidFill>
                    <a:schemeClr val="bg1"/>
                  </a:solidFill>
                </a:endParaRPr>
              </a:p>
            </p:txBody>
          </p:sp>
          <p:sp>
            <p:nvSpPr>
              <p:cNvPr id="44" name="テキスト ボックス 43"/>
              <p:cNvSpPr txBox="1"/>
              <p:nvPr/>
            </p:nvSpPr>
            <p:spPr>
              <a:xfrm>
                <a:off x="6439848" y="936207"/>
                <a:ext cx="1821305" cy="369332"/>
              </a:xfrm>
              <a:prstGeom prst="rect">
                <a:avLst/>
              </a:prstGeom>
              <a:noFill/>
            </p:spPr>
            <p:txBody>
              <a:bodyPr wrap="square" rtlCol="0">
                <a:spAutoFit/>
              </a:bodyPr>
              <a:lstStyle/>
              <a:p>
                <a:r>
                  <a:rPr kumimoji="1" lang="en-US" altLang="ja-JP" spc="-90" dirty="0" smtClean="0">
                    <a:solidFill>
                      <a:schemeClr val="accent1">
                        <a:lumMod val="75000"/>
                      </a:schemeClr>
                    </a:solidFill>
                  </a:rPr>
                  <a:t>Carbon-chains</a:t>
                </a:r>
                <a:endParaRPr kumimoji="1" lang="ja-JP" altLang="en-US" spc="-90" dirty="0">
                  <a:solidFill>
                    <a:schemeClr val="accent1">
                      <a:lumMod val="75000"/>
                    </a:schemeClr>
                  </a:solidFill>
                </a:endParaRPr>
              </a:p>
            </p:txBody>
          </p:sp>
        </p:grpSp>
      </p:grpSp>
      <p:grpSp>
        <p:nvGrpSpPr>
          <p:cNvPr id="52" name="図形グループ 51"/>
          <p:cNvGrpSpPr/>
          <p:nvPr/>
        </p:nvGrpSpPr>
        <p:grpSpPr>
          <a:xfrm>
            <a:off x="1624926" y="1567403"/>
            <a:ext cx="5162266" cy="4013890"/>
            <a:chOff x="1581330" y="1574898"/>
            <a:chExt cx="5303292" cy="4123544"/>
          </a:xfrm>
        </p:grpSpPr>
        <p:grpSp>
          <p:nvGrpSpPr>
            <p:cNvPr id="43" name="図形グループ 42"/>
            <p:cNvGrpSpPr/>
            <p:nvPr/>
          </p:nvGrpSpPr>
          <p:grpSpPr>
            <a:xfrm>
              <a:off x="2433252" y="1574898"/>
              <a:ext cx="4451370" cy="4123544"/>
              <a:chOff x="2433252" y="1574898"/>
              <a:chExt cx="4451370" cy="4123544"/>
            </a:xfrm>
          </p:grpSpPr>
          <p:sp>
            <p:nvSpPr>
              <p:cNvPr id="30" name="円/楕円 29"/>
              <p:cNvSpPr/>
              <p:nvPr/>
            </p:nvSpPr>
            <p:spPr>
              <a:xfrm>
                <a:off x="5754497" y="1574898"/>
                <a:ext cx="399114" cy="53215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4310770" y="2735706"/>
                <a:ext cx="399114" cy="53215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2556921" y="5166292"/>
                <a:ext cx="399114" cy="53215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6697245" y="2728211"/>
                <a:ext cx="187377" cy="53215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a:off x="6081738" y="5071355"/>
                <a:ext cx="399114" cy="53215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3768566" y="2634877"/>
                <a:ext cx="187377" cy="53215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2791921" y="3756421"/>
                <a:ext cx="187377" cy="53215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2433252" y="3846946"/>
                <a:ext cx="187377" cy="53215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3853258" y="4953676"/>
                <a:ext cx="187377" cy="53215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1" name="図形グループ 50"/>
            <p:cNvGrpSpPr/>
            <p:nvPr/>
          </p:nvGrpSpPr>
          <p:grpSpPr>
            <a:xfrm>
              <a:off x="1581330" y="3102602"/>
              <a:ext cx="3775349" cy="383863"/>
              <a:chOff x="5218750" y="907075"/>
              <a:chExt cx="3775349" cy="383863"/>
            </a:xfrm>
          </p:grpSpPr>
          <p:sp>
            <p:nvSpPr>
              <p:cNvPr id="49" name="テキスト ボックス 48"/>
              <p:cNvSpPr txBox="1"/>
              <p:nvPr/>
            </p:nvSpPr>
            <p:spPr>
              <a:xfrm>
                <a:off x="5218750" y="907075"/>
                <a:ext cx="3775349" cy="369332"/>
              </a:xfrm>
              <a:prstGeom prst="rect">
                <a:avLst/>
              </a:prstGeom>
              <a:noFill/>
            </p:spPr>
            <p:txBody>
              <a:bodyPr wrap="square" rtlCol="0">
                <a:spAutoFit/>
              </a:bodyPr>
              <a:lstStyle/>
              <a:p>
                <a:r>
                  <a:rPr kumimoji="1" lang="en-US" altLang="ja-JP" b="1" spc="-100" dirty="0" smtClean="0">
                    <a:solidFill>
                      <a:schemeClr val="bg1"/>
                    </a:solidFill>
                  </a:rPr>
                  <a:t>Complex organic molecules</a:t>
                </a:r>
                <a:endParaRPr kumimoji="1" lang="ja-JP" altLang="en-US" b="1" spc="-100" dirty="0">
                  <a:solidFill>
                    <a:schemeClr val="bg1"/>
                  </a:solidFill>
                </a:endParaRPr>
              </a:p>
            </p:txBody>
          </p:sp>
          <p:sp>
            <p:nvSpPr>
              <p:cNvPr id="50" name="テキスト ボックス 49"/>
              <p:cNvSpPr txBox="1"/>
              <p:nvPr/>
            </p:nvSpPr>
            <p:spPr>
              <a:xfrm>
                <a:off x="5218751" y="911517"/>
                <a:ext cx="3489578" cy="379421"/>
              </a:xfrm>
              <a:prstGeom prst="rect">
                <a:avLst/>
              </a:prstGeom>
              <a:noFill/>
            </p:spPr>
            <p:txBody>
              <a:bodyPr wrap="square" rtlCol="0">
                <a:spAutoFit/>
              </a:bodyPr>
              <a:lstStyle/>
              <a:p>
                <a:r>
                  <a:rPr kumimoji="1" lang="en-US" altLang="ja-JP" spc="-90" dirty="0" smtClean="0">
                    <a:solidFill>
                      <a:schemeClr val="accent2"/>
                    </a:solidFill>
                  </a:rPr>
                  <a:t>Complex organic molecules</a:t>
                </a:r>
                <a:endParaRPr kumimoji="1" lang="ja-JP" altLang="en-US" spc="-90" dirty="0">
                  <a:solidFill>
                    <a:schemeClr val="accent2"/>
                  </a:solidFill>
                </a:endParaRPr>
              </a:p>
            </p:txBody>
          </p:sp>
        </p:grpSp>
      </p:grpSp>
      <p:grpSp>
        <p:nvGrpSpPr>
          <p:cNvPr id="59" name="図形グループ 58"/>
          <p:cNvGrpSpPr/>
          <p:nvPr/>
        </p:nvGrpSpPr>
        <p:grpSpPr>
          <a:xfrm>
            <a:off x="1417431" y="1169754"/>
            <a:ext cx="5897773" cy="3248813"/>
            <a:chOff x="1353743" y="1177249"/>
            <a:chExt cx="6058892" cy="3337566"/>
          </a:xfrm>
        </p:grpSpPr>
        <p:grpSp>
          <p:nvGrpSpPr>
            <p:cNvPr id="24" name="図形グループ 23"/>
            <p:cNvGrpSpPr/>
            <p:nvPr/>
          </p:nvGrpSpPr>
          <p:grpSpPr>
            <a:xfrm>
              <a:off x="2110860" y="1405286"/>
              <a:ext cx="5301775" cy="3109529"/>
              <a:chOff x="2110861" y="1397514"/>
              <a:chExt cx="5301775" cy="3109529"/>
            </a:xfrm>
          </p:grpSpPr>
          <p:sp>
            <p:nvSpPr>
              <p:cNvPr id="19" name="円/楕円 18"/>
              <p:cNvSpPr/>
              <p:nvPr/>
            </p:nvSpPr>
            <p:spPr>
              <a:xfrm>
                <a:off x="3854971" y="3974893"/>
                <a:ext cx="187377" cy="532150"/>
              </a:xfrm>
              <a:prstGeom prst="ellipse">
                <a:avLst/>
              </a:prstGeom>
              <a:noFill/>
              <a:ln w="190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573843" y="2848131"/>
                <a:ext cx="187377" cy="532150"/>
              </a:xfrm>
              <a:prstGeom prst="ellipse">
                <a:avLst/>
              </a:prstGeom>
              <a:noFill/>
              <a:ln w="190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847475" y="1397514"/>
                <a:ext cx="187377" cy="532150"/>
              </a:xfrm>
              <a:prstGeom prst="ellipse">
                <a:avLst/>
              </a:prstGeom>
              <a:noFill/>
              <a:ln w="190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7225259" y="1581144"/>
                <a:ext cx="187377" cy="532150"/>
              </a:xfrm>
              <a:prstGeom prst="ellipse">
                <a:avLst/>
              </a:prstGeom>
              <a:noFill/>
              <a:ln w="190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2110861" y="1481529"/>
                <a:ext cx="187377" cy="532150"/>
              </a:xfrm>
              <a:prstGeom prst="ellipse">
                <a:avLst/>
              </a:prstGeom>
              <a:noFill/>
              <a:ln w="190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56" name="図形グループ 55"/>
            <p:cNvGrpSpPr/>
            <p:nvPr/>
          </p:nvGrpSpPr>
          <p:grpSpPr>
            <a:xfrm>
              <a:off x="1353743" y="1177249"/>
              <a:ext cx="3171452" cy="382528"/>
              <a:chOff x="5525938" y="940014"/>
              <a:chExt cx="3171452" cy="382528"/>
            </a:xfrm>
          </p:grpSpPr>
          <p:sp>
            <p:nvSpPr>
              <p:cNvPr id="53" name="テキスト ボックス 52"/>
              <p:cNvSpPr txBox="1"/>
              <p:nvPr/>
            </p:nvSpPr>
            <p:spPr>
              <a:xfrm>
                <a:off x="5525938" y="940014"/>
                <a:ext cx="2876355" cy="369332"/>
              </a:xfrm>
              <a:prstGeom prst="rect">
                <a:avLst/>
              </a:prstGeom>
              <a:noFill/>
            </p:spPr>
            <p:txBody>
              <a:bodyPr wrap="square" rtlCol="0">
                <a:spAutoFit/>
              </a:bodyPr>
              <a:lstStyle/>
              <a:p>
                <a:r>
                  <a:rPr kumimoji="1" lang="en-US" altLang="ja-JP" b="1" spc="-110" dirty="0" smtClean="0">
                    <a:solidFill>
                      <a:schemeClr val="bg1"/>
                    </a:solidFill>
                  </a:rPr>
                  <a:t>Sulfur-bearing molecules</a:t>
                </a:r>
                <a:endParaRPr kumimoji="1" lang="ja-JP" altLang="en-US" b="1" spc="-110" dirty="0">
                  <a:solidFill>
                    <a:schemeClr val="bg1"/>
                  </a:solidFill>
                </a:endParaRPr>
              </a:p>
            </p:txBody>
          </p:sp>
          <p:sp>
            <p:nvSpPr>
              <p:cNvPr id="55" name="テキスト ボックス 54"/>
              <p:cNvSpPr txBox="1"/>
              <p:nvPr/>
            </p:nvSpPr>
            <p:spPr>
              <a:xfrm>
                <a:off x="5529240" y="943120"/>
                <a:ext cx="3168150" cy="379422"/>
              </a:xfrm>
              <a:prstGeom prst="rect">
                <a:avLst/>
              </a:prstGeom>
              <a:noFill/>
            </p:spPr>
            <p:txBody>
              <a:bodyPr wrap="square" rtlCol="0">
                <a:spAutoFit/>
              </a:bodyPr>
              <a:lstStyle/>
              <a:p>
                <a:r>
                  <a:rPr kumimoji="1" lang="en-US" altLang="ja-JP" spc="-90" dirty="0" smtClean="0">
                    <a:solidFill>
                      <a:srgbClr val="00B050"/>
                    </a:solidFill>
                  </a:rPr>
                  <a:t>Sulfur-bearing molecules</a:t>
                </a:r>
                <a:endParaRPr kumimoji="1" lang="ja-JP" altLang="en-US" spc="-90" dirty="0">
                  <a:solidFill>
                    <a:srgbClr val="00B050"/>
                  </a:solidFill>
                </a:endParaRPr>
              </a:p>
            </p:txBody>
          </p:sp>
        </p:grpSp>
      </p:grpSp>
      <p:sp>
        <p:nvSpPr>
          <p:cNvPr id="5" name="スライド番号プレースホルダー 4"/>
          <p:cNvSpPr>
            <a:spLocks noGrp="1"/>
          </p:cNvSpPr>
          <p:nvPr>
            <p:ph type="sldNum" sz="quarter" idx="12"/>
          </p:nvPr>
        </p:nvSpPr>
        <p:spPr/>
        <p:txBody>
          <a:bodyPr/>
          <a:lstStyle/>
          <a:p>
            <a:fld id="{711C60FB-0DCC-FE4B-A6C4-7B9A7DDA2224}" type="slidenum">
              <a:rPr kumimoji="1" lang="ja-JP" altLang="en-US" smtClean="0"/>
              <a:pPr/>
              <a:t>20</a:t>
            </a:fld>
            <a:r>
              <a:rPr kumimoji="1" lang="en-US" altLang="ja-JP" smtClean="0"/>
              <a:t> / 23</a:t>
            </a:r>
            <a:endParaRPr kumimoji="1" lang="ja-JP" altLang="en-US" dirty="0"/>
          </a:p>
        </p:txBody>
      </p:sp>
    </p:spTree>
    <p:extLst>
      <p:ext uri="{BB962C8B-B14F-4D97-AF65-F5344CB8AC3E}">
        <p14:creationId xmlns:p14="http://schemas.microsoft.com/office/powerpoint/2010/main" val="117449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Origin</a:t>
            </a:r>
            <a:r>
              <a:rPr lang="ja-JP" altLang="en-US" dirty="0" smtClean="0"/>
              <a:t> </a:t>
            </a:r>
            <a:r>
              <a:rPr lang="en-US" altLang="ja-JP" dirty="0" smtClean="0"/>
              <a:t>of</a:t>
            </a:r>
            <a:r>
              <a:rPr lang="ja-JP" altLang="en-US" dirty="0" smtClean="0"/>
              <a:t> </a:t>
            </a:r>
            <a:r>
              <a:rPr lang="en-US" altLang="ja-JP" dirty="0" smtClean="0"/>
              <a:t>the</a:t>
            </a:r>
            <a:r>
              <a:rPr lang="ja-JP" altLang="en-US" dirty="0" smtClean="0"/>
              <a:t> </a:t>
            </a:r>
            <a:r>
              <a:rPr lang="en-US" altLang="ja-JP" dirty="0" smtClean="0"/>
              <a:t>Chemical</a:t>
            </a:r>
            <a:r>
              <a:rPr lang="ja-JP" altLang="en-US" dirty="0" smtClean="0"/>
              <a:t> </a:t>
            </a:r>
            <a:r>
              <a:rPr lang="en-US" altLang="ja-JP" dirty="0" smtClean="0"/>
              <a:t>Change</a:t>
            </a:r>
            <a:endParaRPr lang="en-US" dirty="0"/>
          </a:p>
        </p:txBody>
      </p:sp>
      <p:sp>
        <p:nvSpPr>
          <p:cNvPr id="6" name="Content Placeholder 5"/>
          <p:cNvSpPr>
            <a:spLocks noGrp="1"/>
          </p:cNvSpPr>
          <p:nvPr>
            <p:ph sz="quarter" idx="1"/>
          </p:nvPr>
        </p:nvSpPr>
        <p:spPr/>
        <p:txBody>
          <a:bodyPr>
            <a:normAutofit/>
          </a:bodyPr>
          <a:lstStyle/>
          <a:p>
            <a:r>
              <a:rPr lang="en-US" altLang="ja-JP" dirty="0" smtClean="0"/>
              <a:t>Chemical</a:t>
            </a:r>
            <a:r>
              <a:rPr lang="ja-JP" altLang="en-US" dirty="0" smtClean="0"/>
              <a:t> </a:t>
            </a:r>
            <a:r>
              <a:rPr lang="en-US" altLang="ja-JP" dirty="0" smtClean="0"/>
              <a:t>model</a:t>
            </a:r>
            <a:r>
              <a:rPr lang="ja-JP" altLang="en-US" dirty="0" smtClean="0"/>
              <a:t> </a:t>
            </a:r>
            <a:r>
              <a:rPr lang="en-US" altLang="ja-JP" sz="2200" dirty="0" smtClean="0"/>
              <a:t>(</a:t>
            </a:r>
            <a:r>
              <a:rPr lang="en-US" altLang="ja-JP" sz="2200" dirty="0" err="1" smtClean="0"/>
              <a:t>Aikawa</a:t>
            </a:r>
            <a:r>
              <a:rPr lang="ja-JP" altLang="en-US" sz="2200" dirty="0" smtClean="0"/>
              <a:t> </a:t>
            </a:r>
            <a:r>
              <a:rPr lang="en-US" altLang="ja-JP" sz="2200" dirty="0" smtClean="0"/>
              <a:t>et</a:t>
            </a:r>
            <a:r>
              <a:rPr lang="ja-JP" altLang="en-US" sz="2200" dirty="0" smtClean="0"/>
              <a:t> </a:t>
            </a:r>
            <a:r>
              <a:rPr lang="en-US" altLang="ja-JP" sz="2200" dirty="0" smtClean="0"/>
              <a:t>al.</a:t>
            </a:r>
            <a:r>
              <a:rPr lang="ja-JP" altLang="en-US" sz="2200" dirty="0" smtClean="0"/>
              <a:t> </a:t>
            </a:r>
            <a:r>
              <a:rPr lang="en-US" altLang="ja-JP" sz="2200" dirty="0" smtClean="0"/>
              <a:t>2008)</a:t>
            </a:r>
          </a:p>
          <a:p>
            <a:pPr>
              <a:spcBef>
                <a:spcPts val="18100"/>
              </a:spcBef>
            </a:pPr>
            <a:r>
              <a:rPr lang="en-US" dirty="0" smtClean="0"/>
              <a:t>Duration time </a:t>
            </a:r>
            <a:r>
              <a:rPr lang="en-US" sz="2200" dirty="0" smtClean="0"/>
              <a:t>(Sakai &amp; Yamamoto 2013)</a:t>
            </a:r>
          </a:p>
        </p:txBody>
      </p:sp>
      <p:grpSp>
        <p:nvGrpSpPr>
          <p:cNvPr id="7" name="Group 6"/>
          <p:cNvGrpSpPr/>
          <p:nvPr/>
        </p:nvGrpSpPr>
        <p:grpSpPr>
          <a:xfrm>
            <a:off x="813389" y="1761308"/>
            <a:ext cx="7693845" cy="2222328"/>
            <a:chOff x="224480" y="2514511"/>
            <a:chExt cx="8788685" cy="2538566"/>
          </a:xfrm>
        </p:grpSpPr>
        <p:pic>
          <p:nvPicPr>
            <p:cNvPr id="8" name="Picture 7" descr="chemmodel_Aikawa200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80" y="2514511"/>
              <a:ext cx="8648700" cy="2019300"/>
            </a:xfrm>
            <a:prstGeom prst="rect">
              <a:avLst/>
            </a:prstGeom>
          </p:spPr>
        </p:pic>
        <p:grpSp>
          <p:nvGrpSpPr>
            <p:cNvPr id="9" name="Group 8"/>
            <p:cNvGrpSpPr/>
            <p:nvPr/>
          </p:nvGrpSpPr>
          <p:grpSpPr>
            <a:xfrm>
              <a:off x="2152824" y="4610095"/>
              <a:ext cx="3571813" cy="418035"/>
              <a:chOff x="2145832" y="3844694"/>
              <a:chExt cx="3571813" cy="418035"/>
            </a:xfrm>
          </p:grpSpPr>
          <p:cxnSp>
            <p:nvCxnSpPr>
              <p:cNvPr id="13" name="Straight Arrow Connector 12"/>
              <p:cNvCxnSpPr/>
              <p:nvPr/>
            </p:nvCxnSpPr>
            <p:spPr>
              <a:xfrm>
                <a:off x="2960394" y="3844694"/>
                <a:ext cx="605535" cy="0"/>
              </a:xfrm>
              <a:prstGeom prst="straightConnector1">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145832" y="3844694"/>
                <a:ext cx="3571813" cy="418035"/>
              </a:xfrm>
              <a:prstGeom prst="rect">
                <a:avLst/>
              </a:prstGeom>
              <a:noFill/>
            </p:spPr>
            <p:txBody>
              <a:bodyPr wrap="square" rtlCol="0">
                <a:spAutoFit/>
              </a:bodyPr>
              <a:lstStyle/>
              <a:p>
                <a:pPr algn="ctr"/>
                <a:r>
                  <a:rPr lang="en-US" dirty="0" smtClean="0">
                    <a:solidFill>
                      <a:srgbClr val="FF0000"/>
                    </a:solidFill>
                  </a:rPr>
                  <a:t>hot </a:t>
                </a:r>
                <a:r>
                  <a:rPr lang="en-US" dirty="0" err="1" smtClean="0">
                    <a:solidFill>
                      <a:srgbClr val="FF0000"/>
                    </a:solidFill>
                  </a:rPr>
                  <a:t>corino</a:t>
                </a:r>
                <a:r>
                  <a:rPr lang="en-US" dirty="0" smtClean="0">
                    <a:solidFill>
                      <a:srgbClr val="FF0000"/>
                    </a:solidFill>
                  </a:rPr>
                  <a:t> like</a:t>
                </a:r>
                <a:r>
                  <a:rPr lang="ja-JP" altLang="en-US" dirty="0" smtClean="0">
                    <a:solidFill>
                      <a:srgbClr val="FF0000"/>
                    </a:solidFill>
                  </a:rPr>
                  <a:t> </a:t>
                </a:r>
                <a:r>
                  <a:rPr lang="en-US" altLang="ja-JP" dirty="0" smtClean="0">
                    <a:solidFill>
                      <a:srgbClr val="FF0000"/>
                    </a:solidFill>
                  </a:rPr>
                  <a:t>(&gt;</a:t>
                </a:r>
                <a:r>
                  <a:rPr lang="ja-JP" altLang="en-US" dirty="0" smtClean="0">
                    <a:solidFill>
                      <a:srgbClr val="FF0000"/>
                    </a:solidFill>
                  </a:rPr>
                  <a:t> </a:t>
                </a:r>
                <a:r>
                  <a:rPr lang="en-US" altLang="ja-JP" dirty="0" smtClean="0">
                    <a:solidFill>
                      <a:srgbClr val="FF0000"/>
                    </a:solidFill>
                  </a:rPr>
                  <a:t>100</a:t>
                </a:r>
                <a:r>
                  <a:rPr lang="ja-JP" altLang="en-US" dirty="0" smtClean="0">
                    <a:solidFill>
                      <a:srgbClr val="FF0000"/>
                    </a:solidFill>
                  </a:rPr>
                  <a:t> </a:t>
                </a:r>
                <a:r>
                  <a:rPr lang="en-US" altLang="ja-JP" dirty="0" smtClean="0">
                    <a:solidFill>
                      <a:srgbClr val="FF0000"/>
                    </a:solidFill>
                  </a:rPr>
                  <a:t>K)</a:t>
                </a:r>
                <a:endParaRPr lang="en-US" dirty="0">
                  <a:solidFill>
                    <a:srgbClr val="FF0000"/>
                  </a:solidFill>
                </a:endParaRPr>
              </a:p>
            </p:txBody>
          </p:sp>
        </p:grpSp>
        <p:grpSp>
          <p:nvGrpSpPr>
            <p:cNvPr id="10" name="Group 9"/>
            <p:cNvGrpSpPr/>
            <p:nvPr/>
          </p:nvGrpSpPr>
          <p:grpSpPr>
            <a:xfrm>
              <a:off x="6410857" y="4610095"/>
              <a:ext cx="2602308" cy="442982"/>
              <a:chOff x="5050334" y="3844694"/>
              <a:chExt cx="3810039" cy="442982"/>
            </a:xfrm>
          </p:grpSpPr>
          <p:cxnSp>
            <p:nvCxnSpPr>
              <p:cNvPr id="11" name="Straight Arrow Connector 10"/>
              <p:cNvCxnSpPr/>
              <p:nvPr/>
            </p:nvCxnSpPr>
            <p:spPr>
              <a:xfrm>
                <a:off x="6914208" y="3844694"/>
                <a:ext cx="1672616" cy="0"/>
              </a:xfrm>
              <a:prstGeom prst="straightConnector1">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50334" y="3878237"/>
                <a:ext cx="3810039" cy="409439"/>
              </a:xfrm>
              <a:prstGeom prst="rect">
                <a:avLst/>
              </a:prstGeom>
              <a:noFill/>
            </p:spPr>
            <p:txBody>
              <a:bodyPr wrap="square" rtlCol="0">
                <a:spAutoFit/>
              </a:bodyPr>
              <a:lstStyle/>
              <a:p>
                <a:pPr algn="ctr"/>
                <a:r>
                  <a:rPr lang="en-US" dirty="0" smtClean="0">
                    <a:solidFill>
                      <a:srgbClr val="FF0000"/>
                    </a:solidFill>
                  </a:rPr>
                  <a:t>WCCC like</a:t>
                </a:r>
                <a:r>
                  <a:rPr lang="ja-JP" altLang="en-US" dirty="0" smtClean="0">
                    <a:solidFill>
                      <a:srgbClr val="FF0000"/>
                    </a:solidFill>
                  </a:rPr>
                  <a:t> </a:t>
                </a:r>
                <a:r>
                  <a:rPr lang="ja-JP" altLang="ja-JP" dirty="0" smtClean="0">
                    <a:solidFill>
                      <a:srgbClr val="FF0000"/>
                    </a:solidFill>
                  </a:rPr>
                  <a:t>(</a:t>
                </a:r>
                <a:r>
                  <a:rPr lang="en-US" altLang="ja-JP" dirty="0" smtClean="0">
                    <a:solidFill>
                      <a:srgbClr val="FF0000"/>
                    </a:solidFill>
                  </a:rPr>
                  <a:t>&gt;</a:t>
                </a:r>
                <a:r>
                  <a:rPr lang="ja-JP" altLang="en-US" dirty="0" smtClean="0">
                    <a:solidFill>
                      <a:srgbClr val="FF0000"/>
                    </a:solidFill>
                  </a:rPr>
                  <a:t> </a:t>
                </a:r>
                <a:r>
                  <a:rPr lang="en-US" altLang="ja-JP" dirty="0" smtClean="0">
                    <a:solidFill>
                      <a:srgbClr val="FF0000"/>
                    </a:solidFill>
                  </a:rPr>
                  <a:t>25</a:t>
                </a:r>
                <a:r>
                  <a:rPr lang="ja-JP" altLang="en-US" dirty="0" smtClean="0">
                    <a:solidFill>
                      <a:srgbClr val="FF0000"/>
                    </a:solidFill>
                  </a:rPr>
                  <a:t> </a:t>
                </a:r>
                <a:r>
                  <a:rPr lang="en-US" altLang="ja-JP" dirty="0" smtClean="0">
                    <a:solidFill>
                      <a:srgbClr val="FF0000"/>
                    </a:solidFill>
                  </a:rPr>
                  <a:t>K)</a:t>
                </a:r>
                <a:endParaRPr lang="en-US" dirty="0">
                  <a:solidFill>
                    <a:srgbClr val="FF0000"/>
                  </a:solidFill>
                </a:endParaRPr>
              </a:p>
            </p:txBody>
          </p:sp>
        </p:grpSp>
      </p:grpSp>
      <p:sp>
        <p:nvSpPr>
          <p:cNvPr id="5" name="フッター プレースホルダー 4"/>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9" name="日付プレースホルダー 18"/>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21</a:t>
            </a:fld>
            <a:r>
              <a:rPr kumimoji="1" lang="en-US" altLang="ja-JP" smtClean="0"/>
              <a:t> / 23</a:t>
            </a:r>
            <a:endParaRPr kumimoji="1" lang="ja-JP" altLang="en-US" dirty="0"/>
          </a:p>
        </p:txBody>
      </p:sp>
      <p:pic>
        <p:nvPicPr>
          <p:cNvPr id="20" name="Picture 14" descr="fig_HC-WCCC_SakaiN2009a.eps"/>
          <p:cNvPicPr>
            <a:picLocks noChangeAspect="1"/>
          </p:cNvPicPr>
          <p:nvPr/>
        </p:nvPicPr>
        <p:blipFill rotWithShape="1">
          <a:blip r:embed="rId4">
            <a:extLst>
              <a:ext uri="{28A0092B-C50C-407E-A947-70E740481C1C}">
                <a14:useLocalDpi xmlns:a14="http://schemas.microsoft.com/office/drawing/2010/main" val="0"/>
              </a:ext>
            </a:extLst>
          </a:blip>
          <a:srcRect t="8525"/>
          <a:stretch/>
        </p:blipFill>
        <p:spPr>
          <a:xfrm>
            <a:off x="1973213" y="4295212"/>
            <a:ext cx="5391783" cy="2069503"/>
          </a:xfrm>
          <a:prstGeom prst="rect">
            <a:avLst/>
          </a:prstGeom>
        </p:spPr>
      </p:pic>
    </p:spTree>
    <p:extLst>
      <p:ext uri="{BB962C8B-B14F-4D97-AF65-F5344CB8AC3E}">
        <p14:creationId xmlns:p14="http://schemas.microsoft.com/office/powerpoint/2010/main" val="2969999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p:cNvSpPr>
            <a:spLocks noGrp="1"/>
          </p:cNvSpPr>
          <p:nvPr>
            <p:ph sz="quarter" idx="1"/>
          </p:nvPr>
        </p:nvSpPr>
        <p:spPr>
          <a:xfrm>
            <a:off x="293868" y="1363858"/>
            <a:ext cx="8573998" cy="5262554"/>
          </a:xfrm>
        </p:spPr>
        <p:txBody>
          <a:bodyPr>
            <a:normAutofit/>
          </a:bodyPr>
          <a:lstStyle/>
          <a:p>
            <a:r>
              <a:rPr lang="en-AU" altLang="ja-JP" dirty="0" smtClean="0">
                <a:solidFill>
                  <a:srgbClr val="FF0000"/>
                </a:solidFill>
                <a:uFill>
                  <a:solidFill>
                    <a:srgbClr val="FF0000"/>
                  </a:solidFill>
                </a:uFill>
              </a:rPr>
              <a:t>Chemical change</a:t>
            </a:r>
            <a:r>
              <a:rPr lang="en-AU" altLang="ja-JP" dirty="0" smtClean="0">
                <a:uFill>
                  <a:solidFill>
                    <a:srgbClr val="FF0000"/>
                  </a:solidFill>
                </a:uFill>
              </a:rPr>
              <a:t> across the CB is seen in each source. </a:t>
            </a:r>
          </a:p>
          <a:p>
            <a:pPr lvl="1">
              <a:spcBef>
                <a:spcPts val="300"/>
              </a:spcBef>
            </a:pPr>
            <a:r>
              <a:rPr lang="en-US" altLang="ja-JP" sz="2400" dirty="0" smtClean="0">
                <a:uFill>
                  <a:solidFill>
                    <a:srgbClr val="FF0000"/>
                  </a:solidFill>
                </a:uFill>
              </a:rPr>
              <a:t>→ Chemical heritage from the envelope to the disk. </a:t>
            </a:r>
            <a:endParaRPr lang="en-US" altLang="ja-JP" sz="2400" dirty="0"/>
          </a:p>
          <a:p>
            <a:pPr>
              <a:spcBef>
                <a:spcPts val="1300"/>
              </a:spcBef>
            </a:pPr>
            <a:r>
              <a:rPr lang="en-US" altLang="ja-JP" dirty="0" smtClean="0">
                <a:solidFill>
                  <a:srgbClr val="FF0000"/>
                </a:solidFill>
                <a:uFill>
                  <a:solidFill>
                    <a:srgbClr val="FF0000"/>
                  </a:solidFill>
                </a:uFill>
              </a:rPr>
              <a:t>Chemical composition </a:t>
            </a:r>
            <a:r>
              <a:rPr lang="en-US" altLang="ja-JP" dirty="0" smtClean="0">
                <a:uFill>
                  <a:solidFill>
                    <a:srgbClr val="FF0000"/>
                  </a:solidFill>
                </a:uFill>
              </a:rPr>
              <a:t>depends on sources. </a:t>
            </a:r>
          </a:p>
          <a:p>
            <a:pPr lvl="1">
              <a:spcBef>
                <a:spcPts val="300"/>
              </a:spcBef>
            </a:pPr>
            <a:r>
              <a:rPr lang="en-US" altLang="ja-JP" sz="2400" spc="-150" dirty="0" smtClean="0"/>
              <a:t>Standard case?: Extended WCCC + Compact HC </a:t>
            </a:r>
          </a:p>
          <a:p>
            <a:pPr lvl="1"/>
            <a:endParaRPr lang="en-US" altLang="ja-JP" sz="2200" dirty="0" smtClean="0">
              <a:uFill>
                <a:solidFill>
                  <a:srgbClr val="FF0000"/>
                </a:solidFill>
              </a:uFill>
            </a:endParaRPr>
          </a:p>
        </p:txBody>
      </p:sp>
      <p:sp>
        <p:nvSpPr>
          <p:cNvPr id="2" name="Title 1"/>
          <p:cNvSpPr>
            <a:spLocks noGrp="1"/>
          </p:cNvSpPr>
          <p:nvPr>
            <p:ph type="title"/>
          </p:nvPr>
        </p:nvSpPr>
        <p:spPr/>
        <p:txBody>
          <a:bodyPr>
            <a:noAutofit/>
          </a:bodyPr>
          <a:lstStyle/>
          <a:p>
            <a:r>
              <a:rPr lang="en-US" altLang="ja-JP" sz="3200" dirty="0"/>
              <a:t>Summary: Chemistry</a:t>
            </a:r>
            <a:r>
              <a:rPr lang="ja-JP" altLang="en-US" sz="3200" dirty="0"/>
              <a:t> </a:t>
            </a:r>
            <a:r>
              <a:rPr lang="en-US" altLang="ja-JP" sz="3200" dirty="0"/>
              <a:t>at</a:t>
            </a:r>
            <a:r>
              <a:rPr lang="ja-JP" altLang="en-US" sz="3200" dirty="0"/>
              <a:t> </a:t>
            </a:r>
            <a:r>
              <a:rPr lang="en-US" altLang="ja-JP" sz="3200" dirty="0"/>
              <a:t>a</a:t>
            </a:r>
            <a:r>
              <a:rPr lang="ja-JP" altLang="en-US" sz="3200" dirty="0"/>
              <a:t> </a:t>
            </a:r>
            <a:r>
              <a:rPr lang="en-US" altLang="ja-JP" sz="3200" dirty="0" smtClean="0"/>
              <a:t>few 10</a:t>
            </a:r>
            <a:r>
              <a:rPr lang="ja-JP" altLang="en-US" sz="3200" dirty="0" smtClean="0"/>
              <a:t> </a:t>
            </a:r>
            <a:r>
              <a:rPr lang="en-US" altLang="ja-JP" sz="3200" dirty="0"/>
              <a:t>au</a:t>
            </a:r>
            <a:r>
              <a:rPr lang="ja-JP" altLang="en-US" sz="3200" dirty="0"/>
              <a:t> </a:t>
            </a:r>
            <a:r>
              <a:rPr lang="en-US" altLang="ja-JP" sz="3200" dirty="0"/>
              <a:t>scale</a:t>
            </a:r>
            <a:endParaRPr lang="en-US" sz="3200" spc="-12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74" y="3060921"/>
            <a:ext cx="7975012" cy="2813079"/>
          </a:xfrm>
          <a:prstGeom prst="rect">
            <a:avLst/>
          </a:prstGeom>
        </p:spPr>
      </p:pic>
      <p:sp>
        <p:nvSpPr>
          <p:cNvPr id="5" name="フッター プレースホルダー 4"/>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8" name="日付プレースホルダー 7"/>
          <p:cNvSpPr>
            <a:spLocks noGrp="1"/>
          </p:cNvSpPr>
          <p:nvPr>
            <p:ph type="dt" sz="half" idx="10"/>
          </p:nvPr>
        </p:nvSpPr>
        <p:spPr/>
        <p:txBody>
          <a:bodyPr/>
          <a:lstStyle/>
          <a:p>
            <a:r>
              <a:rPr kumimoji="1" lang="en-AU" altLang="ja-JP" smtClean="0"/>
              <a:t>2017/11/20</a:t>
            </a:r>
            <a:endParaRPr kumimoji="1" lang="ja-JP" altLang="en-US" dirty="0"/>
          </a:p>
        </p:txBody>
      </p:sp>
      <p:grpSp>
        <p:nvGrpSpPr>
          <p:cNvPr id="3" name="図形グループ 2"/>
          <p:cNvGrpSpPr/>
          <p:nvPr/>
        </p:nvGrpSpPr>
        <p:grpSpPr>
          <a:xfrm>
            <a:off x="547507" y="5846876"/>
            <a:ext cx="8367802" cy="480131"/>
            <a:chOff x="547507" y="5886633"/>
            <a:chExt cx="8367802" cy="480131"/>
          </a:xfrm>
        </p:grpSpPr>
        <p:sp>
          <p:nvSpPr>
            <p:cNvPr id="9" name="TextBox 2"/>
            <p:cNvSpPr txBox="1"/>
            <p:nvPr/>
          </p:nvSpPr>
          <p:spPr>
            <a:xfrm>
              <a:off x="547507" y="5886633"/>
              <a:ext cx="2253226" cy="480131"/>
            </a:xfrm>
            <a:prstGeom prst="rect">
              <a:avLst/>
            </a:prstGeom>
            <a:noFill/>
          </p:spPr>
          <p:txBody>
            <a:bodyPr wrap="square" rtlCol="0">
              <a:spAutoFit/>
            </a:bodyPr>
            <a:lstStyle/>
            <a:p>
              <a:pPr algn="ctr">
                <a:lnSpc>
                  <a:spcPct val="90000"/>
                </a:lnSpc>
              </a:pPr>
              <a:r>
                <a:rPr lang="en-US" sz="1400" dirty="0" smtClean="0"/>
                <a:t>e.g., IRAS 16293</a:t>
              </a:r>
              <a:r>
                <a:rPr lang="en-US" altLang="ja-JP" sz="1400" dirty="0" smtClean="0"/>
                <a:t>−</a:t>
              </a:r>
              <a:r>
                <a:rPr lang="en-US" sz="1400" dirty="0" smtClean="0"/>
                <a:t>2422</a:t>
              </a:r>
            </a:p>
            <a:p>
              <a:pPr algn="ctr">
                <a:lnSpc>
                  <a:spcPct val="90000"/>
                </a:lnSpc>
              </a:pPr>
              <a:r>
                <a:rPr lang="en-US" sz="1400" dirty="0" smtClean="0"/>
                <a:t>Source A &amp; B</a:t>
              </a:r>
              <a:endParaRPr lang="en-US" sz="1400" dirty="0"/>
            </a:p>
          </p:txBody>
        </p:sp>
        <p:sp>
          <p:nvSpPr>
            <p:cNvPr id="11" name="TextBox 8"/>
            <p:cNvSpPr txBox="1"/>
            <p:nvPr/>
          </p:nvSpPr>
          <p:spPr>
            <a:xfrm>
              <a:off x="3495854" y="5886633"/>
              <a:ext cx="2253226" cy="286232"/>
            </a:xfrm>
            <a:prstGeom prst="rect">
              <a:avLst/>
            </a:prstGeom>
            <a:noFill/>
          </p:spPr>
          <p:txBody>
            <a:bodyPr wrap="square" rtlCol="0">
              <a:spAutoFit/>
            </a:bodyPr>
            <a:lstStyle/>
            <a:p>
              <a:pPr algn="ctr">
                <a:lnSpc>
                  <a:spcPct val="90000"/>
                </a:lnSpc>
              </a:pPr>
              <a:r>
                <a:rPr lang="en-US" sz="1400" dirty="0" smtClean="0"/>
                <a:t>e.g., L483, B335</a:t>
              </a:r>
              <a:endParaRPr lang="en-US" sz="1400" dirty="0"/>
            </a:p>
          </p:txBody>
        </p:sp>
        <p:sp>
          <p:nvSpPr>
            <p:cNvPr id="13" name="TextBox 10"/>
            <p:cNvSpPr txBox="1"/>
            <p:nvPr/>
          </p:nvSpPr>
          <p:spPr>
            <a:xfrm>
              <a:off x="6215713" y="5886633"/>
              <a:ext cx="2699596" cy="480131"/>
            </a:xfrm>
            <a:prstGeom prst="rect">
              <a:avLst/>
            </a:prstGeom>
            <a:noFill/>
          </p:spPr>
          <p:txBody>
            <a:bodyPr wrap="square" rtlCol="0">
              <a:spAutoFit/>
            </a:bodyPr>
            <a:lstStyle/>
            <a:p>
              <a:pPr algn="ctr">
                <a:lnSpc>
                  <a:spcPct val="90000"/>
                </a:lnSpc>
              </a:pPr>
              <a:r>
                <a:rPr lang="en-US" sz="1400" dirty="0" smtClean="0"/>
                <a:t>e.g., L1527, TMC-1A</a:t>
              </a:r>
            </a:p>
            <a:p>
              <a:pPr algn="ctr">
                <a:lnSpc>
                  <a:spcPct val="90000"/>
                </a:lnSpc>
              </a:pPr>
              <a:r>
                <a:rPr lang="en-US" sz="1400" dirty="0" smtClean="0"/>
                <a:t>IRAS 15398</a:t>
              </a:r>
              <a:r>
                <a:rPr lang="en-US" altLang="ja-JP" sz="1400" dirty="0" smtClean="0"/>
                <a:t>−3359</a:t>
              </a:r>
              <a:endParaRPr lang="en-US" sz="1400" dirty="0" smtClean="0"/>
            </a:p>
          </p:txBody>
        </p:sp>
      </p:grpSp>
      <p:sp>
        <p:nvSpPr>
          <p:cNvPr id="4" name="スライド番号プレースホルダー 3"/>
          <p:cNvSpPr>
            <a:spLocks noGrp="1"/>
          </p:cNvSpPr>
          <p:nvPr>
            <p:ph type="sldNum" sz="quarter" idx="12"/>
          </p:nvPr>
        </p:nvSpPr>
        <p:spPr/>
        <p:txBody>
          <a:bodyPr/>
          <a:lstStyle/>
          <a:p>
            <a:fld id="{711C60FB-0DCC-FE4B-A6C4-7B9A7DDA2224}" type="slidenum">
              <a:rPr kumimoji="1" lang="ja-JP" altLang="en-US" smtClean="0"/>
              <a:pPr/>
              <a:t>22</a:t>
            </a:fld>
            <a:r>
              <a:rPr kumimoji="1" lang="en-US" altLang="ja-JP" smtClean="0"/>
              <a:t> / 23</a:t>
            </a:r>
            <a:endParaRPr kumimoji="1" lang="ja-JP" altLang="en-US" dirty="0"/>
          </a:p>
        </p:txBody>
      </p:sp>
    </p:spTree>
    <p:extLst>
      <p:ext uri="{BB962C8B-B14F-4D97-AF65-F5344CB8AC3E}">
        <p14:creationId xmlns:p14="http://schemas.microsoft.com/office/powerpoint/2010/main" val="3221506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sz="quarter" idx="1"/>
          </p:nvPr>
        </p:nvSpPr>
        <p:spPr>
          <a:xfrm>
            <a:off x="293868" y="1363567"/>
            <a:ext cx="8573998" cy="5001052"/>
          </a:xfrm>
        </p:spPr>
        <p:txBody>
          <a:bodyPr/>
          <a:lstStyle/>
          <a:p>
            <a:endParaRPr kumimoji="1" lang="ja-JP" altLang="en-US" dirty="0"/>
          </a:p>
        </p:txBody>
      </p:sp>
      <p:sp>
        <p:nvSpPr>
          <p:cNvPr id="2" name="タイトル 1"/>
          <p:cNvSpPr>
            <a:spLocks noGrp="1"/>
          </p:cNvSpPr>
          <p:nvPr>
            <p:ph type="title"/>
          </p:nvPr>
        </p:nvSpPr>
        <p:spPr/>
        <p:txBody>
          <a:bodyPr>
            <a:normAutofit/>
          </a:bodyPr>
          <a:lstStyle/>
          <a:p>
            <a:r>
              <a:rPr lang="en-US" altLang="ja-JP" dirty="0" smtClean="0"/>
              <a:t>Chemical Evolution</a:t>
            </a:r>
            <a:endParaRPr lang="ja-JP" altLang="en-US" dirty="0"/>
          </a:p>
        </p:txBody>
      </p:sp>
      <p:sp>
        <p:nvSpPr>
          <p:cNvPr id="3" name="日付プレースホルダー 2"/>
          <p:cNvSpPr>
            <a:spLocks noGrp="1"/>
          </p:cNvSpPr>
          <p:nvPr>
            <p:ph type="dt" sz="half" idx="10"/>
          </p:nvPr>
        </p:nvSpPr>
        <p:spPr/>
        <p:txBody>
          <a:bodyPr/>
          <a:lstStyle/>
          <a:p>
            <a:r>
              <a:rPr kumimoji="1" lang="en-AU" altLang="ja-JP" smtClean="0"/>
              <a:t>2017/11/20</a:t>
            </a:r>
            <a:endParaRPr kumimoji="1" lang="ja-JP" altLang="en-US" dirty="0"/>
          </a:p>
        </p:txBody>
      </p:sp>
      <p:sp>
        <p:nvSpPr>
          <p:cNvPr id="4" name="フッター プレースホルダー 3"/>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pic>
        <p:nvPicPr>
          <p:cNvPr id="56" name="Picture 5"/>
          <p:cNvPicPr>
            <a:picLocks noChangeAspect="1"/>
          </p:cNvPicPr>
          <p:nvPr/>
        </p:nvPicPr>
        <p:blipFill rotWithShape="1">
          <a:blip r:embed="rId3">
            <a:extLst>
              <a:ext uri="{28A0092B-C50C-407E-A947-70E740481C1C}">
                <a14:useLocalDpi xmlns:a14="http://schemas.microsoft.com/office/drawing/2010/main" val="0"/>
              </a:ext>
            </a:extLst>
          </a:blip>
          <a:srcRect b="19538"/>
          <a:stretch/>
        </p:blipFill>
        <p:spPr>
          <a:xfrm>
            <a:off x="753006" y="1363858"/>
            <a:ext cx="7763400" cy="2327032"/>
          </a:xfrm>
          <a:prstGeom prst="rect">
            <a:avLst/>
          </a:prstGeom>
        </p:spPr>
      </p:pic>
      <p:cxnSp>
        <p:nvCxnSpPr>
          <p:cNvPr id="57" name="Straight Arrow Connector 7"/>
          <p:cNvCxnSpPr/>
          <p:nvPr/>
        </p:nvCxnSpPr>
        <p:spPr>
          <a:xfrm>
            <a:off x="403225" y="3977547"/>
            <a:ext cx="2000494" cy="0"/>
          </a:xfrm>
          <a:prstGeom prst="straightConnector1">
            <a:avLst/>
          </a:prstGeom>
          <a:ln w="41275">
            <a:solidFill>
              <a:srgbClr val="0000FF"/>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9"/>
          <p:cNvCxnSpPr/>
          <p:nvPr/>
        </p:nvCxnSpPr>
        <p:spPr>
          <a:xfrm flipH="1">
            <a:off x="5524968" y="3977545"/>
            <a:ext cx="3341220" cy="0"/>
          </a:xfrm>
          <a:prstGeom prst="straightConnector1">
            <a:avLst/>
          </a:prstGeom>
          <a:ln w="41275">
            <a:solidFill>
              <a:srgbClr val="0000FF"/>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59" name="TextBox 2"/>
          <p:cNvSpPr txBox="1"/>
          <p:nvPr/>
        </p:nvSpPr>
        <p:spPr>
          <a:xfrm>
            <a:off x="480300" y="3602865"/>
            <a:ext cx="1815368" cy="369332"/>
          </a:xfrm>
          <a:prstGeom prst="rect">
            <a:avLst/>
          </a:prstGeom>
          <a:noFill/>
        </p:spPr>
        <p:txBody>
          <a:bodyPr wrap="square" rtlCol="0">
            <a:spAutoFit/>
          </a:bodyPr>
          <a:lstStyle/>
          <a:p>
            <a:pPr algn="ctr"/>
            <a:r>
              <a:rPr lang="en-US" altLang="ja-JP" spc="-100" dirty="0" smtClean="0">
                <a:solidFill>
                  <a:srgbClr val="0000FF"/>
                </a:solidFill>
              </a:rPr>
              <a:t>Radio wave</a:t>
            </a:r>
            <a:endParaRPr lang="en-US" spc="-100" dirty="0">
              <a:solidFill>
                <a:srgbClr val="0000FF"/>
              </a:solidFill>
            </a:endParaRPr>
          </a:p>
        </p:txBody>
      </p:sp>
      <p:sp>
        <p:nvSpPr>
          <p:cNvPr id="60" name="TextBox 14"/>
          <p:cNvSpPr txBox="1"/>
          <p:nvPr/>
        </p:nvSpPr>
        <p:spPr>
          <a:xfrm>
            <a:off x="5674042" y="3602865"/>
            <a:ext cx="3193824" cy="369332"/>
          </a:xfrm>
          <a:prstGeom prst="rect">
            <a:avLst/>
          </a:prstGeom>
          <a:noFill/>
        </p:spPr>
        <p:txBody>
          <a:bodyPr wrap="square" rtlCol="0">
            <a:spAutoFit/>
          </a:bodyPr>
          <a:lstStyle/>
          <a:p>
            <a:pPr algn="ctr"/>
            <a:r>
              <a:rPr lang="en-US" spc="-100" dirty="0" smtClean="0">
                <a:solidFill>
                  <a:srgbClr val="0000FF"/>
                </a:solidFill>
              </a:rPr>
              <a:t>Visible/Infrared</a:t>
            </a:r>
            <a:endParaRPr lang="en-US" spc="-100" dirty="0">
              <a:solidFill>
                <a:srgbClr val="0000FF"/>
              </a:solidFill>
            </a:endParaRPr>
          </a:p>
        </p:txBody>
      </p:sp>
      <p:grpSp>
        <p:nvGrpSpPr>
          <p:cNvPr id="61" name="図形グループ 60"/>
          <p:cNvGrpSpPr/>
          <p:nvPr/>
        </p:nvGrpSpPr>
        <p:grpSpPr>
          <a:xfrm>
            <a:off x="2403719" y="3602865"/>
            <a:ext cx="3121248" cy="373847"/>
            <a:chOff x="2403719" y="4501435"/>
            <a:chExt cx="3121248" cy="373847"/>
          </a:xfrm>
        </p:grpSpPr>
        <p:cxnSp>
          <p:nvCxnSpPr>
            <p:cNvPr id="62" name="Straight Arrow Connector 8"/>
            <p:cNvCxnSpPr/>
            <p:nvPr/>
          </p:nvCxnSpPr>
          <p:spPr>
            <a:xfrm>
              <a:off x="2403719" y="4875282"/>
              <a:ext cx="3121248" cy="0"/>
            </a:xfrm>
            <a:prstGeom prst="straightConnector1">
              <a:avLst/>
            </a:prstGeom>
            <a:ln w="41275">
              <a:solidFill>
                <a:srgbClr val="0000FF"/>
              </a:solidFill>
              <a:prstDash val="sysDot"/>
              <a:headEnd type="arrow" w="lg" len="lg"/>
              <a:tailEnd type="arrow" w="lg" len="lg"/>
            </a:ln>
            <a:effectLst/>
          </p:spPr>
          <p:style>
            <a:lnRef idx="2">
              <a:schemeClr val="accent1"/>
            </a:lnRef>
            <a:fillRef idx="0">
              <a:schemeClr val="accent1"/>
            </a:fillRef>
            <a:effectRef idx="1">
              <a:schemeClr val="accent1"/>
            </a:effectRef>
            <a:fontRef idx="minor">
              <a:schemeClr val="tx1"/>
            </a:fontRef>
          </p:style>
        </p:cxnSp>
        <p:sp>
          <p:nvSpPr>
            <p:cNvPr id="63" name="TextBox 10"/>
            <p:cNvSpPr txBox="1"/>
            <p:nvPr/>
          </p:nvSpPr>
          <p:spPr>
            <a:xfrm>
              <a:off x="3243229" y="4501435"/>
              <a:ext cx="1485284" cy="369332"/>
            </a:xfrm>
            <a:prstGeom prst="rect">
              <a:avLst/>
            </a:prstGeom>
            <a:noFill/>
          </p:spPr>
          <p:txBody>
            <a:bodyPr wrap="square" rtlCol="0">
              <a:spAutoFit/>
            </a:bodyPr>
            <a:lstStyle/>
            <a:p>
              <a:r>
                <a:rPr lang="en-US" altLang="ja-JP" i="1" dirty="0" smtClean="0">
                  <a:solidFill>
                    <a:srgbClr val="0000FF"/>
                  </a:solidFill>
                </a:rPr>
                <a:t>Missing</a:t>
              </a:r>
              <a:r>
                <a:rPr lang="ja-JP" altLang="en-US" i="1" dirty="0" smtClean="0">
                  <a:solidFill>
                    <a:srgbClr val="0000FF"/>
                  </a:solidFill>
                </a:rPr>
                <a:t> </a:t>
              </a:r>
              <a:r>
                <a:rPr lang="en-US" altLang="ja-JP" i="1" dirty="0" smtClean="0">
                  <a:solidFill>
                    <a:srgbClr val="0000FF"/>
                  </a:solidFill>
                </a:rPr>
                <a:t>Link</a:t>
              </a:r>
              <a:endParaRPr lang="en-US" i="1" dirty="0">
                <a:solidFill>
                  <a:srgbClr val="0000FF"/>
                </a:solidFill>
              </a:endParaRPr>
            </a:p>
          </p:txBody>
        </p:sp>
      </p:grpSp>
      <p:grpSp>
        <p:nvGrpSpPr>
          <p:cNvPr id="46" name="図形グループ 45"/>
          <p:cNvGrpSpPr/>
          <p:nvPr/>
        </p:nvGrpSpPr>
        <p:grpSpPr>
          <a:xfrm>
            <a:off x="566825" y="4325295"/>
            <a:ext cx="3331134" cy="1994419"/>
            <a:chOff x="-2092059" y="3342976"/>
            <a:chExt cx="3235947" cy="1937428"/>
          </a:xfrm>
        </p:grpSpPr>
        <p:sp>
          <p:nvSpPr>
            <p:cNvPr id="45" name="線吹き出し 1 (枠付き) 44"/>
            <p:cNvSpPr/>
            <p:nvPr/>
          </p:nvSpPr>
          <p:spPr>
            <a:xfrm>
              <a:off x="-2092059" y="3342976"/>
              <a:ext cx="3235947" cy="1937428"/>
            </a:xfrm>
            <a:prstGeom prst="borderCallout1">
              <a:avLst>
                <a:gd name="adj1" fmla="val 303"/>
                <a:gd name="adj2" fmla="val 65208"/>
                <a:gd name="adj3" fmla="val -93255"/>
                <a:gd name="adj4" fmla="val 81667"/>
              </a:avLst>
            </a:prstGeom>
            <a:solidFill>
              <a:schemeClr val="bg1"/>
            </a:solid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ja-JP" dirty="0" smtClean="0"/>
                <a:t>a</a:t>
              </a:r>
              <a:endParaRPr kumimoji="1" lang="ja-JP" altLang="en-US" dirty="0"/>
            </a:p>
          </p:txBody>
        </p:sp>
        <p:pic>
          <p:nvPicPr>
            <p:cNvPr id="4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892" y="3422603"/>
              <a:ext cx="3082862" cy="1811348"/>
            </a:xfrm>
            <a:prstGeom prst="rect">
              <a:avLst/>
            </a:prstGeom>
          </p:spPr>
        </p:pic>
      </p:grpSp>
      <p:grpSp>
        <p:nvGrpSpPr>
          <p:cNvPr id="39" name="図形グループ 38"/>
          <p:cNvGrpSpPr/>
          <p:nvPr/>
        </p:nvGrpSpPr>
        <p:grpSpPr>
          <a:xfrm>
            <a:off x="4798932" y="4325294"/>
            <a:ext cx="4031871" cy="1994419"/>
            <a:chOff x="5528644" y="480845"/>
            <a:chExt cx="3555501" cy="1758776"/>
          </a:xfrm>
        </p:grpSpPr>
        <p:sp>
          <p:nvSpPr>
            <p:cNvPr id="43" name="Rectangle 6"/>
            <p:cNvSpPr/>
            <p:nvPr/>
          </p:nvSpPr>
          <p:spPr>
            <a:xfrm>
              <a:off x="5528644" y="770289"/>
              <a:ext cx="3555501" cy="5933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コンテンツ プレースホルダー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759" y="480845"/>
              <a:ext cx="3195334" cy="1758776"/>
            </a:xfrm>
            <a:prstGeom prst="rect">
              <a:avLst/>
            </a:prstGeom>
          </p:spPr>
        </p:pic>
      </p:grpSp>
      <p:sp>
        <p:nvSpPr>
          <p:cNvPr id="40" name="線吹き出し 1 (枠付き) 39"/>
          <p:cNvSpPr/>
          <p:nvPr/>
        </p:nvSpPr>
        <p:spPr>
          <a:xfrm>
            <a:off x="4968584" y="4325294"/>
            <a:ext cx="3623449" cy="1994419"/>
          </a:xfrm>
          <a:prstGeom prst="borderCallout1">
            <a:avLst>
              <a:gd name="adj1" fmla="val 604"/>
              <a:gd name="adj2" fmla="val 95447"/>
              <a:gd name="adj3" fmla="val -83290"/>
              <a:gd name="adj4" fmla="val 78929"/>
            </a:avLst>
          </a:prstGeom>
          <a:noFill/>
          <a:ln w="254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TextBox 8"/>
          <p:cNvSpPr txBox="1"/>
          <p:nvPr/>
        </p:nvSpPr>
        <p:spPr>
          <a:xfrm>
            <a:off x="6047322" y="4389109"/>
            <a:ext cx="2555118" cy="483722"/>
          </a:xfrm>
          <a:prstGeom prst="rect">
            <a:avLst/>
          </a:prstGeom>
          <a:noFill/>
        </p:spPr>
        <p:txBody>
          <a:bodyPr wrap="square" rtlCol="0">
            <a:spAutoFit/>
          </a:bodyPr>
          <a:lstStyle/>
          <a:p>
            <a:pPr algn="r">
              <a:lnSpc>
                <a:spcPct val="90000"/>
              </a:lnSpc>
            </a:pPr>
            <a:r>
              <a:rPr lang="en-US" sz="1400" dirty="0" err="1" smtClean="0"/>
              <a:t>Calmonte</a:t>
            </a:r>
            <a:r>
              <a:rPr lang="en-US" sz="1400" dirty="0" smtClean="0"/>
              <a:t> et al. </a:t>
            </a:r>
          </a:p>
          <a:p>
            <a:pPr algn="r">
              <a:lnSpc>
                <a:spcPct val="90000"/>
              </a:lnSpc>
            </a:pPr>
            <a:r>
              <a:rPr lang="en-US" sz="1400" dirty="0" smtClean="0"/>
              <a:t>(2016)</a:t>
            </a:r>
            <a:endParaRPr lang="en-US" sz="1400" dirty="0"/>
          </a:p>
        </p:txBody>
      </p:sp>
      <p:sp>
        <p:nvSpPr>
          <p:cNvPr id="5" name="スライド番号プレースホルダー 4"/>
          <p:cNvSpPr>
            <a:spLocks noGrp="1"/>
          </p:cNvSpPr>
          <p:nvPr>
            <p:ph type="sldNum" sz="quarter" idx="12"/>
          </p:nvPr>
        </p:nvSpPr>
        <p:spPr/>
        <p:txBody>
          <a:bodyPr/>
          <a:lstStyle/>
          <a:p>
            <a:fld id="{711C60FB-0DCC-FE4B-A6C4-7B9A7DDA2224}" type="slidenum">
              <a:rPr kumimoji="1" lang="ja-JP" altLang="en-US" smtClean="0"/>
              <a:pPr/>
              <a:t>23</a:t>
            </a:fld>
            <a:r>
              <a:rPr kumimoji="1" lang="en-US" altLang="ja-JP" smtClean="0"/>
              <a:t> / 23</a:t>
            </a:r>
            <a:endParaRPr kumimoji="1" lang="ja-JP" altLang="en-US" dirty="0"/>
          </a:p>
        </p:txBody>
      </p:sp>
    </p:spTree>
    <p:extLst>
      <p:ext uri="{BB962C8B-B14F-4D97-AF65-F5344CB8AC3E}">
        <p14:creationId xmlns:p14="http://schemas.microsoft.com/office/powerpoint/2010/main" val="156691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up)">
                                      <p:cBhvr>
                                        <p:cTn id="12" dur="500"/>
                                        <p:tgtEl>
                                          <p:spTgt spid="40"/>
                                        </p:tgtEl>
                                      </p:cBhvr>
                                    </p:animEffect>
                                  </p:childTnLst>
                                </p:cTn>
                              </p:par>
                              <p:par>
                                <p:cTn id="13" presetID="22" presetClass="entr" presetSubtype="1" fill="hold" nodeType="withEffect">
                                  <p:stCondLst>
                                    <p:cond delay="15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350"/>
                                        <p:tgtEl>
                                          <p:spTgt spid="39"/>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Chemistry</a:t>
            </a:r>
            <a:r>
              <a:rPr lang="ja-JP" altLang="en-US" dirty="0"/>
              <a:t> </a:t>
            </a:r>
            <a:r>
              <a:rPr lang="en-US" altLang="ja-JP" dirty="0"/>
              <a:t>at</a:t>
            </a:r>
            <a:r>
              <a:rPr lang="ja-JP" altLang="en-US" dirty="0"/>
              <a:t> </a:t>
            </a:r>
            <a:r>
              <a:rPr lang="en-US" altLang="ja-JP" dirty="0"/>
              <a:t>a</a:t>
            </a:r>
            <a:r>
              <a:rPr lang="ja-JP" altLang="en-US" dirty="0"/>
              <a:t> </a:t>
            </a:r>
            <a:r>
              <a:rPr lang="en-US" altLang="ja-JP" dirty="0"/>
              <a:t>few</a:t>
            </a:r>
            <a:r>
              <a:rPr lang="ja-JP" altLang="en-US" dirty="0"/>
              <a:t> </a:t>
            </a:r>
            <a:r>
              <a:rPr lang="en-US" altLang="ja-JP" dirty="0"/>
              <a:t>1000</a:t>
            </a:r>
            <a:r>
              <a:rPr lang="ja-JP" altLang="en-US" dirty="0"/>
              <a:t> </a:t>
            </a:r>
            <a:r>
              <a:rPr lang="en-US" altLang="ja-JP" dirty="0"/>
              <a:t>au</a:t>
            </a:r>
            <a:r>
              <a:rPr lang="ja-JP" altLang="en-US" dirty="0"/>
              <a:t> </a:t>
            </a:r>
            <a:r>
              <a:rPr lang="en-US" altLang="ja-JP" dirty="0"/>
              <a:t>scale</a:t>
            </a:r>
            <a:endParaRPr lang="en-US" dirty="0"/>
          </a:p>
        </p:txBody>
      </p:sp>
      <p:pic>
        <p:nvPicPr>
          <p:cNvPr id="12" name="Picture 7" descr="spec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750" y="1380836"/>
            <a:ext cx="8112735" cy="2874273"/>
          </a:xfrm>
          <a:prstGeom prst="rect">
            <a:avLst/>
          </a:prstGeom>
        </p:spPr>
      </p:pic>
      <p:sp>
        <p:nvSpPr>
          <p:cNvPr id="4" name="Content Placeholder 3"/>
          <p:cNvSpPr>
            <a:spLocks noGrp="1"/>
          </p:cNvSpPr>
          <p:nvPr>
            <p:ph sz="quarter" idx="1"/>
          </p:nvPr>
        </p:nvSpPr>
        <p:spPr/>
        <p:txBody>
          <a:bodyPr>
            <a:normAutofit fontScale="92500" lnSpcReduction="10000"/>
          </a:bodyPr>
          <a:lstStyle/>
          <a:p>
            <a:endParaRPr lang="en-US" altLang="ja-JP" dirty="0" smtClean="0"/>
          </a:p>
          <a:p>
            <a:pPr>
              <a:spcBef>
                <a:spcPts val="21100"/>
              </a:spcBef>
            </a:pPr>
            <a:r>
              <a:rPr lang="en-AU" altLang="ja-JP" dirty="0" smtClean="0"/>
              <a:t>Chemical diversity of the envelope gas</a:t>
            </a:r>
            <a:r>
              <a:rPr lang="en-US" altLang="ja-JP" dirty="0" smtClean="0"/>
              <a:t> (~10</a:t>
            </a:r>
            <a:r>
              <a:rPr lang="en-US" altLang="ja-JP" baseline="30000" dirty="0" smtClean="0"/>
              <a:t>3</a:t>
            </a:r>
            <a:r>
              <a:rPr lang="en-US" altLang="ja-JP" dirty="0" smtClean="0"/>
              <a:t> au)</a:t>
            </a:r>
          </a:p>
          <a:p>
            <a:pPr marL="532800" lvl="1">
              <a:spcBef>
                <a:spcPts val="700"/>
              </a:spcBef>
            </a:pPr>
            <a:r>
              <a:rPr lang="en-US" altLang="ja-JP" dirty="0" smtClean="0"/>
              <a:t>Warm </a:t>
            </a:r>
            <a:r>
              <a:rPr lang="en-US" altLang="ja-JP" dirty="0"/>
              <a:t>carbon-chain chemistry (</a:t>
            </a:r>
            <a:r>
              <a:rPr lang="en-US" altLang="ja-JP" dirty="0" smtClean="0"/>
              <a:t>WCCC</a:t>
            </a:r>
            <a:r>
              <a:rPr lang="en-US" altLang="ja-JP" dirty="0"/>
              <a:t>)</a:t>
            </a:r>
            <a:endParaRPr lang="en-US" altLang="ja-JP" dirty="0" smtClean="0"/>
          </a:p>
          <a:p>
            <a:pPr marL="734400" lvl="2">
              <a:spcBef>
                <a:spcPts val="400"/>
              </a:spcBef>
            </a:pPr>
            <a:r>
              <a:rPr lang="en-US" altLang="ja-JP" dirty="0" smtClean="0"/>
              <a:t>Unsaturated carbon-chain molecules (e.g. C</a:t>
            </a:r>
            <a:r>
              <a:rPr lang="en-US" altLang="ja-JP" baseline="-25000" dirty="0" smtClean="0"/>
              <a:t>4</a:t>
            </a:r>
            <a:r>
              <a:rPr lang="en-US" altLang="ja-JP" dirty="0" smtClean="0"/>
              <a:t>H, c-C</a:t>
            </a:r>
            <a:r>
              <a:rPr lang="en-US" altLang="ja-JP" baseline="-25000" dirty="0" smtClean="0"/>
              <a:t>3</a:t>
            </a:r>
            <a:r>
              <a:rPr lang="en-US" altLang="ja-JP" dirty="0" smtClean="0"/>
              <a:t>H</a:t>
            </a:r>
            <a:r>
              <a:rPr lang="en-US" altLang="ja-JP" baseline="-25000" dirty="0" smtClean="0"/>
              <a:t>2</a:t>
            </a:r>
            <a:r>
              <a:rPr lang="en-US" altLang="ja-JP" dirty="0" smtClean="0"/>
              <a:t>)</a:t>
            </a:r>
            <a:endParaRPr lang="en-US" altLang="ja-JP" dirty="0"/>
          </a:p>
          <a:p>
            <a:pPr marL="532800" lvl="1">
              <a:spcBef>
                <a:spcPts val="1300"/>
              </a:spcBef>
            </a:pPr>
            <a:r>
              <a:rPr lang="en-US" altLang="ja-JP" dirty="0" smtClean="0"/>
              <a:t>Hot </a:t>
            </a:r>
            <a:r>
              <a:rPr lang="en-US" altLang="ja-JP" dirty="0" err="1" smtClean="0"/>
              <a:t>corino</a:t>
            </a:r>
            <a:r>
              <a:rPr lang="en-US" altLang="ja-JP" dirty="0" smtClean="0"/>
              <a:t> chemistry</a:t>
            </a:r>
          </a:p>
          <a:p>
            <a:pPr marL="734400" lvl="2">
              <a:spcBef>
                <a:spcPts val="400"/>
              </a:spcBef>
            </a:pPr>
            <a:r>
              <a:rPr lang="en-US" altLang="ja-JP" dirty="0" smtClean="0"/>
              <a:t>Saturated complex organic molecules (COMs; e.g.</a:t>
            </a:r>
            <a:r>
              <a:rPr lang="ja-JP" altLang="en-US" dirty="0" smtClean="0"/>
              <a:t> </a:t>
            </a:r>
            <a:r>
              <a:rPr lang="en-US" altLang="ja-JP" dirty="0" smtClean="0"/>
              <a:t>CH</a:t>
            </a:r>
            <a:r>
              <a:rPr lang="en-US" altLang="ja-JP" baseline="-25000" dirty="0" smtClean="0"/>
              <a:t>3</a:t>
            </a:r>
            <a:r>
              <a:rPr lang="en-US" altLang="ja-JP" dirty="0" smtClean="0"/>
              <a:t>OH,</a:t>
            </a:r>
            <a:r>
              <a:rPr lang="ja-JP" altLang="en-US" dirty="0" smtClean="0"/>
              <a:t> </a:t>
            </a:r>
            <a:r>
              <a:rPr lang="en-US" altLang="ja-JP" dirty="0" smtClean="0"/>
              <a:t>HCOOCH</a:t>
            </a:r>
            <a:r>
              <a:rPr lang="en-US" altLang="ja-JP" baseline="-25000" dirty="0" smtClean="0"/>
              <a:t>3</a:t>
            </a:r>
            <a:r>
              <a:rPr lang="en-US" altLang="ja-JP" dirty="0" smtClean="0"/>
              <a:t>)</a:t>
            </a:r>
          </a:p>
          <a:p>
            <a:pPr marL="532800" lvl="1">
              <a:spcBef>
                <a:spcPts val="1300"/>
              </a:spcBef>
            </a:pPr>
            <a:r>
              <a:rPr lang="en-US" altLang="ja-JP" dirty="0" err="1" smtClean="0"/>
              <a:t>Othres</a:t>
            </a:r>
            <a:r>
              <a:rPr lang="en-US" altLang="ja-JP" dirty="0" smtClean="0"/>
              <a:t>?</a:t>
            </a:r>
            <a:endParaRPr lang="en-US" altLang="ja-JP" dirty="0"/>
          </a:p>
        </p:txBody>
      </p:sp>
      <p:graphicFrame>
        <p:nvGraphicFramePr>
          <p:cNvPr id="6" name="Content Placeholder 4"/>
          <p:cNvGraphicFramePr>
            <a:graphicFrameLocks/>
          </p:cNvGraphicFramePr>
          <p:nvPr>
            <p:extLst>
              <p:ext uri="{D42A27DB-BD31-4B8C-83A1-F6EECF244321}">
                <p14:modId xmlns:p14="http://schemas.microsoft.com/office/powerpoint/2010/main" val="3319413577"/>
              </p:ext>
            </p:extLst>
          </p:nvPr>
        </p:nvGraphicFramePr>
        <p:xfrm>
          <a:off x="293688" y="1380836"/>
          <a:ext cx="8574178" cy="2767832"/>
        </p:xfrm>
        <a:graphic>
          <a:graphicData uri="http://schemas.openxmlformats.org/drawingml/2006/table">
            <a:tbl>
              <a:tblPr firstRow="1" bandRow="1">
                <a:tableStyleId>{3B4B98B0-60AC-42C2-AFA5-B58CD77FA1E5}</a:tableStyleId>
              </a:tblPr>
              <a:tblGrid>
                <a:gridCol w="2492954"/>
                <a:gridCol w="876643"/>
                <a:gridCol w="1707147"/>
                <a:gridCol w="1974047"/>
                <a:gridCol w="1523387"/>
              </a:tblGrid>
              <a:tr h="403458">
                <a:tc>
                  <a:txBody>
                    <a:bodyPr/>
                    <a:lstStyle/>
                    <a:p>
                      <a:pPr algn="ctr">
                        <a:lnSpc>
                          <a:spcPct val="80000"/>
                        </a:lnSpc>
                      </a:pPr>
                      <a:r>
                        <a:rPr lang="en-AU" altLang="ja-JP" b="0" spc="-100" dirty="0" smtClean="0"/>
                        <a:t>Source Name</a:t>
                      </a:r>
                      <a:endParaRPr lang="en-US" b="0" spc="-100" dirty="0"/>
                    </a:p>
                  </a:txBody>
                  <a:tcPr anchor="ctr"/>
                </a:tc>
                <a:tc>
                  <a:txBody>
                    <a:bodyPr/>
                    <a:lstStyle/>
                    <a:p>
                      <a:pPr algn="ctr">
                        <a:lnSpc>
                          <a:spcPct val="80000"/>
                        </a:lnSpc>
                      </a:pPr>
                      <a:r>
                        <a:rPr lang="en-US" altLang="ja-JP" b="0" spc="-100" dirty="0" smtClean="0"/>
                        <a:t>Class</a:t>
                      </a:r>
                      <a:endParaRPr lang="en-US" b="0" spc="-100" dirty="0"/>
                    </a:p>
                  </a:txBody>
                  <a:tcPr anchor="ctr"/>
                </a:tc>
                <a:tc>
                  <a:txBody>
                    <a:bodyPr/>
                    <a:lstStyle/>
                    <a:p>
                      <a:pPr algn="ctr">
                        <a:lnSpc>
                          <a:spcPct val="80000"/>
                        </a:lnSpc>
                      </a:pPr>
                      <a:r>
                        <a:rPr lang="en-AU" altLang="ja-JP" b="0" spc="-100" dirty="0" smtClean="0"/>
                        <a:t>Distance</a:t>
                      </a:r>
                      <a:r>
                        <a:rPr lang="en-US" altLang="ja-JP" b="0" spc="-100" dirty="0" smtClean="0"/>
                        <a:t> (</a:t>
                      </a:r>
                      <a:r>
                        <a:rPr lang="en-US" altLang="ja-JP" b="0" i="0" spc="-100" dirty="0" smtClean="0"/>
                        <a:t>pc)</a:t>
                      </a:r>
                      <a:endParaRPr lang="en-US" b="0" i="0" spc="-100" dirty="0"/>
                    </a:p>
                  </a:txBody>
                  <a:tcPr anchor="ctr"/>
                </a:tc>
                <a:tc>
                  <a:txBody>
                    <a:bodyPr/>
                    <a:lstStyle/>
                    <a:p>
                      <a:pPr algn="ctr">
                        <a:lnSpc>
                          <a:spcPct val="80000"/>
                        </a:lnSpc>
                      </a:pPr>
                      <a:r>
                        <a:rPr lang="en-AU" altLang="ja-JP" b="0" spc="-100" dirty="0" smtClean="0"/>
                        <a:t>Luminosity</a:t>
                      </a:r>
                      <a:r>
                        <a:rPr lang="en-US" altLang="ja-JP" b="0" spc="-100" dirty="0" smtClean="0"/>
                        <a:t> (</a:t>
                      </a:r>
                      <a:r>
                        <a:rPr lang="en-US" altLang="ja-JP" b="0" i="1" spc="-100" dirty="0" smtClean="0"/>
                        <a:t>L</a:t>
                      </a:r>
                      <a:r>
                        <a:rPr lang="en-US" altLang="ja-JP" b="0" i="0" spc="-100" baseline="-25000" dirty="0" smtClean="0">
                          <a:latin typeface="Wingdings"/>
                          <a:ea typeface="Wingdings"/>
                          <a:cs typeface="Wingdings"/>
                          <a:sym typeface="Wingdings"/>
                        </a:rPr>
                        <a:t></a:t>
                      </a:r>
                      <a:r>
                        <a:rPr lang="en-US" altLang="ja-JP" b="0" spc="-100" baseline="0" dirty="0" smtClean="0"/>
                        <a:t>)</a:t>
                      </a:r>
                      <a:endParaRPr lang="en-US" b="0" spc="-100" baseline="0" dirty="0"/>
                    </a:p>
                  </a:txBody>
                  <a:tcPr anchor="ctr"/>
                </a:tc>
                <a:tc>
                  <a:txBody>
                    <a:bodyPr/>
                    <a:lstStyle/>
                    <a:p>
                      <a:pPr algn="ctr">
                        <a:lnSpc>
                          <a:spcPct val="80000"/>
                        </a:lnSpc>
                      </a:pPr>
                      <a:r>
                        <a:rPr lang="en-AU" b="0" spc="-100" dirty="0" smtClean="0"/>
                        <a:t>Chemistry</a:t>
                      </a:r>
                      <a:endParaRPr lang="en-US" b="0" spc="-100" dirty="0"/>
                    </a:p>
                  </a:txBody>
                  <a:tcPr anchor="ctr"/>
                </a:tc>
              </a:tr>
              <a:tr h="403458">
                <a:tc>
                  <a:txBody>
                    <a:bodyPr/>
                    <a:lstStyle/>
                    <a:p>
                      <a:pPr algn="ctr">
                        <a:lnSpc>
                          <a:spcPct val="80000"/>
                        </a:lnSpc>
                      </a:pPr>
                      <a:r>
                        <a:rPr lang="en-US" b="0" spc="-100" dirty="0" smtClean="0"/>
                        <a:t>L1527</a:t>
                      </a:r>
                      <a:endParaRPr lang="en-US" b="0" spc="-100" dirty="0"/>
                    </a:p>
                  </a:txBody>
                  <a:tcPr anchor="ctr"/>
                </a:tc>
                <a:tc>
                  <a:txBody>
                    <a:bodyPr/>
                    <a:lstStyle/>
                    <a:p>
                      <a:pPr algn="ctr">
                        <a:lnSpc>
                          <a:spcPct val="80000"/>
                        </a:lnSpc>
                      </a:pPr>
                      <a:r>
                        <a:rPr lang="en-US" altLang="ja-JP" b="0" spc="-100" dirty="0" smtClean="0"/>
                        <a:t>0/I</a:t>
                      </a:r>
                      <a:endParaRPr lang="en-US" b="0" spc="-100" dirty="0"/>
                    </a:p>
                  </a:txBody>
                  <a:tcPr anchor="ctr"/>
                </a:tc>
                <a:tc>
                  <a:txBody>
                    <a:bodyPr/>
                    <a:lstStyle/>
                    <a:p>
                      <a:pPr algn="ctr">
                        <a:lnSpc>
                          <a:spcPct val="80000"/>
                        </a:lnSpc>
                      </a:pPr>
                      <a:r>
                        <a:rPr lang="en-US" b="0" spc="-100" dirty="0" smtClean="0"/>
                        <a:t>137</a:t>
                      </a:r>
                      <a:endParaRPr lang="en-US" b="0" spc="-100" dirty="0"/>
                    </a:p>
                  </a:txBody>
                  <a:tcPr anchor="ctr"/>
                </a:tc>
                <a:tc>
                  <a:txBody>
                    <a:bodyPr/>
                    <a:lstStyle/>
                    <a:p>
                      <a:pPr algn="ctr">
                        <a:lnSpc>
                          <a:spcPct val="80000"/>
                        </a:lnSpc>
                      </a:pPr>
                      <a:r>
                        <a:rPr lang="en-US" b="0" spc="-100" dirty="0" smtClean="0"/>
                        <a:t>1.7</a:t>
                      </a:r>
                      <a:endParaRPr lang="en-US" b="0" spc="-100" dirty="0"/>
                    </a:p>
                  </a:txBody>
                  <a:tcPr anchor="ctr"/>
                </a:tc>
                <a:tc>
                  <a:txBody>
                    <a:bodyPr/>
                    <a:lstStyle/>
                    <a:p>
                      <a:pPr algn="ctr">
                        <a:lnSpc>
                          <a:spcPct val="80000"/>
                        </a:lnSpc>
                      </a:pPr>
                      <a:r>
                        <a:rPr lang="en-US" b="0" spc="-100" dirty="0" smtClean="0"/>
                        <a:t>WCCC</a:t>
                      </a:r>
                      <a:endParaRPr lang="en-US" b="0" spc="-100" dirty="0"/>
                    </a:p>
                  </a:txBody>
                  <a:tcPr anchor="ctr"/>
                </a:tc>
              </a:tr>
              <a:tr h="403458">
                <a:tc>
                  <a:txBody>
                    <a:bodyPr/>
                    <a:lstStyle/>
                    <a:p>
                      <a:pPr algn="ctr">
                        <a:lnSpc>
                          <a:spcPct val="80000"/>
                        </a:lnSpc>
                      </a:pPr>
                      <a:r>
                        <a:rPr lang="en-US" b="0" spc="-100" dirty="0" smtClean="0"/>
                        <a:t>IRAS 15398</a:t>
                      </a:r>
                      <a:r>
                        <a:rPr lang="en-US" altLang="ja-JP" b="0" spc="-100" dirty="0" smtClean="0"/>
                        <a:t>−</a:t>
                      </a:r>
                      <a:r>
                        <a:rPr lang="en-US" b="0" spc="-100" dirty="0" smtClean="0"/>
                        <a:t>3359</a:t>
                      </a:r>
                      <a:endParaRPr lang="en-US" b="0" spc="-100" dirty="0"/>
                    </a:p>
                  </a:txBody>
                  <a:tcPr anchor="ctr"/>
                </a:tc>
                <a:tc>
                  <a:txBody>
                    <a:bodyPr/>
                    <a:lstStyle/>
                    <a:p>
                      <a:pPr algn="ctr">
                        <a:lnSpc>
                          <a:spcPct val="80000"/>
                        </a:lnSpc>
                      </a:pPr>
                      <a:r>
                        <a:rPr lang="en-US" altLang="ja-JP" b="0" spc="-100" dirty="0" smtClean="0"/>
                        <a:t>0/I</a:t>
                      </a:r>
                      <a:endParaRPr lang="en-US" b="0" spc="-100" dirty="0"/>
                    </a:p>
                  </a:txBody>
                  <a:tcPr anchor="ctr"/>
                </a:tc>
                <a:tc>
                  <a:txBody>
                    <a:bodyPr/>
                    <a:lstStyle/>
                    <a:p>
                      <a:pPr algn="ctr">
                        <a:lnSpc>
                          <a:spcPct val="80000"/>
                        </a:lnSpc>
                      </a:pPr>
                      <a:r>
                        <a:rPr lang="en-US" b="0" spc="-100" dirty="0" smtClean="0"/>
                        <a:t>155</a:t>
                      </a:r>
                      <a:endParaRPr lang="en-US" b="0" spc="-100" dirty="0"/>
                    </a:p>
                  </a:txBody>
                  <a:tcPr anchor="ctr"/>
                </a:tc>
                <a:tc>
                  <a:txBody>
                    <a:bodyPr/>
                    <a:lstStyle/>
                    <a:p>
                      <a:pPr algn="ctr">
                        <a:lnSpc>
                          <a:spcPct val="80000"/>
                        </a:lnSpc>
                      </a:pPr>
                      <a:r>
                        <a:rPr lang="en-US" b="0" spc="-100" dirty="0" smtClean="0"/>
                        <a:t>1.8</a:t>
                      </a:r>
                      <a:endParaRPr lang="en-US" b="0" spc="-100" dirty="0"/>
                    </a:p>
                  </a:txBody>
                  <a:tcPr anchor="ctr"/>
                </a:tc>
                <a:tc>
                  <a:txBody>
                    <a:bodyPr/>
                    <a:lstStyle/>
                    <a:p>
                      <a:pPr algn="ctr">
                        <a:lnSpc>
                          <a:spcPct val="80000"/>
                        </a:lnSpc>
                      </a:pPr>
                      <a:r>
                        <a:rPr lang="en-US" b="0" spc="-100" dirty="0" smtClean="0"/>
                        <a:t>WCCC</a:t>
                      </a:r>
                      <a:endParaRPr lang="en-US" b="0" spc="-100" dirty="0"/>
                    </a:p>
                  </a:txBody>
                  <a:tcPr anchor="ctr"/>
                </a:tc>
              </a:tr>
              <a:tr h="577000">
                <a:tc>
                  <a:txBody>
                    <a:bodyPr/>
                    <a:lstStyle/>
                    <a:p>
                      <a:pPr algn="ctr">
                        <a:lnSpc>
                          <a:spcPct val="80000"/>
                        </a:lnSpc>
                      </a:pPr>
                      <a:r>
                        <a:rPr lang="en-US" b="0" spc="-100" dirty="0" smtClean="0"/>
                        <a:t>IRAS 16293</a:t>
                      </a:r>
                      <a:r>
                        <a:rPr lang="en-US" altLang="ja-JP" b="0" spc="-100" dirty="0" smtClean="0"/>
                        <a:t>−</a:t>
                      </a:r>
                      <a:r>
                        <a:rPr lang="en-US" b="0" spc="-100" dirty="0" smtClean="0"/>
                        <a:t>2422 Source A</a:t>
                      </a:r>
                      <a:endParaRPr lang="en-US" b="0" spc="-100" dirty="0"/>
                    </a:p>
                  </a:txBody>
                  <a:tcPr anchor="ctr"/>
                </a:tc>
                <a:tc>
                  <a:txBody>
                    <a:bodyPr/>
                    <a:lstStyle/>
                    <a:p>
                      <a:pPr algn="ctr">
                        <a:lnSpc>
                          <a:spcPct val="80000"/>
                        </a:lnSpc>
                      </a:pPr>
                      <a:r>
                        <a:rPr lang="ja-JP" altLang="ja-JP" b="0" spc="-100" dirty="0" smtClean="0"/>
                        <a:t>0</a:t>
                      </a:r>
                      <a:endParaRPr lang="en-US" b="0" spc="-100" dirty="0"/>
                    </a:p>
                  </a:txBody>
                  <a:tcPr anchor="ctr"/>
                </a:tc>
                <a:tc>
                  <a:txBody>
                    <a:bodyPr/>
                    <a:lstStyle/>
                    <a:p>
                      <a:pPr algn="ctr">
                        <a:lnSpc>
                          <a:spcPct val="80000"/>
                        </a:lnSpc>
                      </a:pPr>
                      <a:r>
                        <a:rPr lang="en-US" b="0" spc="-100" dirty="0" smtClean="0"/>
                        <a:t>137-147</a:t>
                      </a:r>
                      <a:endParaRPr lang="en-US" b="0" spc="-100" dirty="0"/>
                    </a:p>
                  </a:txBody>
                  <a:tcPr anchor="ctr"/>
                </a:tc>
                <a:tc>
                  <a:txBody>
                    <a:bodyPr/>
                    <a:lstStyle/>
                    <a:p>
                      <a:pPr algn="ctr">
                        <a:lnSpc>
                          <a:spcPct val="80000"/>
                        </a:lnSpc>
                      </a:pPr>
                      <a:r>
                        <a:rPr lang="en-US" b="0" spc="-100" dirty="0" smtClean="0"/>
                        <a:t>22 (A+B)</a:t>
                      </a:r>
                      <a:endParaRPr lang="en-US" b="0" spc="-100" dirty="0"/>
                    </a:p>
                  </a:txBody>
                  <a:tcPr anchor="ctr"/>
                </a:tc>
                <a:tc>
                  <a:txBody>
                    <a:bodyPr/>
                    <a:lstStyle/>
                    <a:p>
                      <a:pPr algn="ctr">
                        <a:lnSpc>
                          <a:spcPct val="80000"/>
                        </a:lnSpc>
                      </a:pPr>
                      <a:r>
                        <a:rPr lang="en-US" b="0" spc="-100" dirty="0" smtClean="0"/>
                        <a:t>hot </a:t>
                      </a:r>
                      <a:r>
                        <a:rPr lang="en-US" b="0" spc="-100" dirty="0" err="1" smtClean="0"/>
                        <a:t>corino</a:t>
                      </a:r>
                      <a:r>
                        <a:rPr lang="en-US" b="0" spc="-100" dirty="0" smtClean="0"/>
                        <a:t> chemistry</a:t>
                      </a:r>
                      <a:endParaRPr lang="en-US" b="0" spc="-100" dirty="0"/>
                    </a:p>
                  </a:txBody>
                  <a:tcPr anchor="ctr"/>
                </a:tc>
              </a:tr>
              <a:tr h="577000">
                <a:tc>
                  <a:txBody>
                    <a:bodyPr/>
                    <a:lstStyle/>
                    <a:p>
                      <a:pPr algn="ctr">
                        <a:lnSpc>
                          <a:spcPct val="80000"/>
                        </a:lnSpc>
                      </a:pPr>
                      <a:r>
                        <a:rPr lang="en-US" b="0" spc="-100" dirty="0" smtClean="0"/>
                        <a:t>IRAS 16293</a:t>
                      </a:r>
                      <a:r>
                        <a:rPr lang="en-US" altLang="ja-JP" b="0" spc="-100" dirty="0" smtClean="0"/>
                        <a:t>−</a:t>
                      </a:r>
                      <a:r>
                        <a:rPr lang="en-US" b="0" spc="-100" dirty="0" smtClean="0"/>
                        <a:t>2422 Source B</a:t>
                      </a:r>
                      <a:endParaRPr lang="en-US" b="0" spc="-100" dirty="0"/>
                    </a:p>
                  </a:txBody>
                  <a:tcPr anchor="ctr"/>
                </a:tc>
                <a:tc>
                  <a:txBody>
                    <a:bodyPr/>
                    <a:lstStyle/>
                    <a:p>
                      <a:pPr algn="ctr">
                        <a:lnSpc>
                          <a:spcPct val="80000"/>
                        </a:lnSpc>
                      </a:pPr>
                      <a:r>
                        <a:rPr lang="en-US" altLang="ja-JP" b="0" spc="-100" dirty="0" smtClean="0"/>
                        <a:t>0</a:t>
                      </a:r>
                      <a:endParaRPr lang="en-US" b="0" spc="-100" dirty="0"/>
                    </a:p>
                  </a:txBody>
                  <a:tcPr anchor="ctr"/>
                </a:tc>
                <a:tc>
                  <a:txBody>
                    <a:bodyPr/>
                    <a:lstStyle/>
                    <a:p>
                      <a:pPr algn="ctr">
                        <a:lnSpc>
                          <a:spcPct val="80000"/>
                        </a:lnSpc>
                      </a:pPr>
                      <a:r>
                        <a:rPr lang="en-US" b="0" spc="-100" dirty="0" smtClean="0"/>
                        <a:t>137-147</a:t>
                      </a:r>
                      <a:endParaRPr lang="en-US" b="0" spc="-100" dirty="0"/>
                    </a:p>
                  </a:txBody>
                  <a:tcPr anchor="ctr"/>
                </a:tc>
                <a:tc>
                  <a:txBody>
                    <a:bodyPr/>
                    <a:lstStyle/>
                    <a:p>
                      <a:pPr algn="ctr">
                        <a:lnSpc>
                          <a:spcPct val="80000"/>
                        </a:lnSpc>
                      </a:pPr>
                      <a:r>
                        <a:rPr lang="en-US" b="0" spc="-100" dirty="0" smtClean="0"/>
                        <a:t>22 (A+B)</a:t>
                      </a:r>
                      <a:endParaRPr lang="en-US" b="0" spc="-100" dirty="0"/>
                    </a:p>
                  </a:txBody>
                  <a:tcPr anchor="ctr"/>
                </a:tc>
                <a:tc>
                  <a:txBody>
                    <a:bodyPr/>
                    <a:lstStyle/>
                    <a:p>
                      <a:pPr algn="ctr">
                        <a:lnSpc>
                          <a:spcPct val="80000"/>
                        </a:lnSpc>
                      </a:pPr>
                      <a:r>
                        <a:rPr lang="en-US" b="0" spc="-100" dirty="0" smtClean="0"/>
                        <a:t>hot </a:t>
                      </a:r>
                      <a:r>
                        <a:rPr lang="en-US" b="0" spc="-100" dirty="0" err="1" smtClean="0"/>
                        <a:t>corino</a:t>
                      </a:r>
                      <a:r>
                        <a:rPr lang="en-US" b="0" spc="-100" dirty="0" smtClean="0"/>
                        <a:t> chemistry</a:t>
                      </a:r>
                      <a:endParaRPr lang="en-US" b="0" spc="-100" dirty="0"/>
                    </a:p>
                  </a:txBody>
                  <a:tcPr anchor="ctr"/>
                </a:tc>
              </a:tr>
              <a:tr h="403458">
                <a:tc>
                  <a:txBody>
                    <a:bodyPr/>
                    <a:lstStyle/>
                    <a:p>
                      <a:pPr algn="ctr">
                        <a:lnSpc>
                          <a:spcPct val="80000"/>
                        </a:lnSpc>
                      </a:pPr>
                      <a:r>
                        <a:rPr lang="en-US" b="0" spc="-100" dirty="0" smtClean="0"/>
                        <a:t>L483</a:t>
                      </a:r>
                      <a:endParaRPr lang="en-US" b="0" spc="-100" dirty="0"/>
                    </a:p>
                  </a:txBody>
                  <a:tcPr anchor="ctr"/>
                </a:tc>
                <a:tc>
                  <a:txBody>
                    <a:bodyPr/>
                    <a:lstStyle/>
                    <a:p>
                      <a:pPr algn="ctr">
                        <a:lnSpc>
                          <a:spcPct val="80000"/>
                        </a:lnSpc>
                      </a:pPr>
                      <a:r>
                        <a:rPr lang="en-US" altLang="ja-JP" b="0" spc="-100" dirty="0" smtClean="0"/>
                        <a:t>0</a:t>
                      </a:r>
                      <a:endParaRPr lang="en-US" b="0" spc="-100" dirty="0"/>
                    </a:p>
                  </a:txBody>
                  <a:tcPr anchor="ctr"/>
                </a:tc>
                <a:tc>
                  <a:txBody>
                    <a:bodyPr/>
                    <a:lstStyle/>
                    <a:p>
                      <a:pPr algn="ctr">
                        <a:lnSpc>
                          <a:spcPct val="80000"/>
                        </a:lnSpc>
                      </a:pPr>
                      <a:r>
                        <a:rPr lang="en-US" b="0" spc="-100" dirty="0" smtClean="0"/>
                        <a:t>200</a:t>
                      </a:r>
                      <a:endParaRPr lang="en-US" b="0" spc="-100" dirty="0"/>
                    </a:p>
                  </a:txBody>
                  <a:tcPr anchor="ctr"/>
                </a:tc>
                <a:tc>
                  <a:txBody>
                    <a:bodyPr/>
                    <a:lstStyle/>
                    <a:p>
                      <a:pPr algn="ctr">
                        <a:lnSpc>
                          <a:spcPct val="80000"/>
                        </a:lnSpc>
                      </a:pPr>
                      <a:r>
                        <a:rPr lang="en-US" b="0" spc="-100" dirty="0" smtClean="0"/>
                        <a:t>13</a:t>
                      </a:r>
                      <a:endParaRPr lang="en-US" b="0" spc="-100" dirty="0"/>
                    </a:p>
                  </a:txBody>
                  <a:tcPr anchor="ctr"/>
                </a:tc>
                <a:tc>
                  <a:txBody>
                    <a:bodyPr/>
                    <a:lstStyle/>
                    <a:p>
                      <a:pPr algn="ctr">
                        <a:lnSpc>
                          <a:spcPct val="80000"/>
                        </a:lnSpc>
                      </a:pPr>
                      <a:r>
                        <a:rPr lang="en-US" altLang="ja-JP" b="0" spc="-100" dirty="0" smtClean="0"/>
                        <a:t>WCCC?</a:t>
                      </a:r>
                      <a:endParaRPr lang="en-US" b="0" spc="-100" dirty="0"/>
                    </a:p>
                  </a:txBody>
                  <a:tcPr anchor="ctr"/>
                </a:tc>
              </a:tr>
            </a:tbl>
          </a:graphicData>
        </a:graphic>
      </p:graphicFrame>
      <p:sp>
        <p:nvSpPr>
          <p:cNvPr id="10" name="正方形/長方形 10"/>
          <p:cNvSpPr/>
          <p:nvPr/>
        </p:nvSpPr>
        <p:spPr>
          <a:xfrm>
            <a:off x="293868" y="1780313"/>
            <a:ext cx="8572320" cy="434222"/>
          </a:xfrm>
          <a:prstGeom prst="rect">
            <a:avLst/>
          </a:prstGeom>
          <a:noFill/>
          <a:ln w="22733">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フッター プレースホルダー 6"/>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3" name="日付プレースホルダー 12"/>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2</a:t>
            </a:fld>
            <a:r>
              <a:rPr kumimoji="1" lang="en-US" altLang="ja-JP" smtClean="0"/>
              <a:t> / 23</a:t>
            </a:r>
            <a:endParaRPr kumimoji="1" lang="ja-JP" altLang="en-US" dirty="0"/>
          </a:p>
        </p:txBody>
      </p:sp>
    </p:spTree>
    <p:extLst>
      <p:ext uri="{BB962C8B-B14F-4D97-AF65-F5344CB8AC3E}">
        <p14:creationId xmlns:p14="http://schemas.microsoft.com/office/powerpoint/2010/main" val="35525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L1527:</a:t>
            </a:r>
            <a:r>
              <a:rPr lang="ja-JP" altLang="en-US" dirty="0"/>
              <a:t> </a:t>
            </a:r>
            <a:r>
              <a:rPr lang="en-US" altLang="ja-JP" dirty="0"/>
              <a:t>Class</a:t>
            </a:r>
            <a:r>
              <a:rPr lang="ja-JP" altLang="en-US" dirty="0"/>
              <a:t> </a:t>
            </a:r>
            <a:r>
              <a:rPr lang="en-US" altLang="ja-JP" dirty="0"/>
              <a:t>0/I,</a:t>
            </a:r>
            <a:r>
              <a:rPr lang="ja-JP" altLang="en-US" dirty="0"/>
              <a:t> </a:t>
            </a:r>
            <a:r>
              <a:rPr lang="en-US" altLang="ja-JP" dirty="0"/>
              <a:t>WCCC</a:t>
            </a:r>
            <a:endParaRPr kumimoji="1" lang="ja-JP" altLang="en-US" dirty="0"/>
          </a:p>
        </p:txBody>
      </p:sp>
      <p:sp>
        <p:nvSpPr>
          <p:cNvPr id="6" name="コンテンツ プレースホルダー 5"/>
          <p:cNvSpPr>
            <a:spLocks noGrp="1"/>
          </p:cNvSpPr>
          <p:nvPr>
            <p:ph sz="quarter" idx="1"/>
          </p:nvPr>
        </p:nvSpPr>
        <p:spPr/>
        <p:txBody>
          <a:bodyPr/>
          <a:lstStyle/>
          <a:p>
            <a:pPr lvl="1"/>
            <a:r>
              <a:rPr lang="en-AU" altLang="ja-JP" dirty="0" smtClean="0"/>
              <a:t>IRAS 04368+2557</a:t>
            </a:r>
          </a:p>
          <a:p>
            <a:pPr lvl="2"/>
            <a:r>
              <a:rPr lang="en-AU" altLang="ja-JP" dirty="0"/>
              <a:t>Class 0/I </a:t>
            </a:r>
            <a:r>
              <a:rPr lang="en-AU" altLang="ja-JP" dirty="0" smtClean="0"/>
              <a:t>protostar in Taurus (</a:t>
            </a:r>
            <a:r>
              <a:rPr lang="en-AU" altLang="ja-JP" i="1" dirty="0" smtClean="0"/>
              <a:t>d</a:t>
            </a:r>
            <a:r>
              <a:rPr lang="en-AU" altLang="ja-JP" dirty="0" smtClean="0"/>
              <a:t> = 137 pc)</a:t>
            </a:r>
            <a:endParaRPr kumimoji="1" lang="en-AU" altLang="ja-JP" dirty="0" smtClean="0"/>
          </a:p>
          <a:p>
            <a:pPr lvl="1"/>
            <a:r>
              <a:rPr kumimoji="1" lang="en-US" altLang="ja-JP" dirty="0" smtClean="0"/>
              <a:t>Warm carbon-chain chemistry</a:t>
            </a:r>
          </a:p>
          <a:p>
            <a:pPr lvl="1"/>
            <a:r>
              <a:rPr kumimoji="1" lang="en-US" altLang="ja-JP" dirty="0" smtClean="0"/>
              <a:t>↓</a:t>
            </a:r>
            <a:r>
              <a:rPr kumimoji="1" lang="en-AU" altLang="ja-JP" dirty="0" smtClean="0"/>
              <a:t>c-C</a:t>
            </a:r>
            <a:r>
              <a:rPr kumimoji="1" lang="en-AU" altLang="ja-JP" baseline="-25000" dirty="0" smtClean="0"/>
              <a:t>3</a:t>
            </a:r>
            <a:r>
              <a:rPr kumimoji="1" lang="en-AU" altLang="ja-JP" dirty="0" smtClean="0"/>
              <a:t>H</a:t>
            </a:r>
            <a:r>
              <a:rPr kumimoji="1" lang="en-AU" altLang="ja-JP" baseline="-25000" dirty="0" smtClean="0"/>
              <a:t>2</a:t>
            </a:r>
            <a:r>
              <a:rPr kumimoji="1" lang="en-AU" altLang="ja-JP" dirty="0" smtClean="0"/>
              <a:t> observed with ALMA</a:t>
            </a:r>
            <a:r>
              <a:rPr kumimoji="1" lang="en-AU" altLang="ja-JP" sz="2400" dirty="0" smtClean="0"/>
              <a:t> (Sakai et al. 2014a)</a:t>
            </a:r>
            <a:endParaRPr kumimoji="1" lang="en-US" altLang="ja-JP" sz="2400" dirty="0" smtClean="0"/>
          </a:p>
          <a:p>
            <a:pPr lvl="2"/>
            <a:r>
              <a:rPr lang="en-US" altLang="ja-JP" dirty="0" smtClean="0"/>
              <a:t>Resolution: ~0</a:t>
            </a:r>
            <a:r>
              <a:rPr lang="en-US" altLang="ja-JP" spc="-600" dirty="0" smtClean="0"/>
              <a:t>”</a:t>
            </a:r>
            <a:r>
              <a:rPr lang="en-US" altLang="ja-JP" dirty="0" smtClean="0"/>
              <a:t>.9, ~0.15 km/s</a:t>
            </a: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18" y="3301886"/>
            <a:ext cx="8129058" cy="3081809"/>
          </a:xfrm>
          <a:prstGeom prst="rect">
            <a:avLst/>
          </a:prstGeom>
        </p:spPr>
      </p:pic>
      <p:sp>
        <p:nvSpPr>
          <p:cNvPr id="5" name="フッター プレースホルダー 4"/>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2" name="日付プレースホルダー 11"/>
          <p:cNvSpPr>
            <a:spLocks noGrp="1"/>
          </p:cNvSpPr>
          <p:nvPr>
            <p:ph type="dt" sz="half" idx="10"/>
          </p:nvPr>
        </p:nvSpPr>
        <p:spPr/>
        <p:txBody>
          <a:bodyPr/>
          <a:lstStyle/>
          <a:p>
            <a:r>
              <a:rPr kumimoji="1" lang="en-AU" altLang="ja-JP" smtClean="0"/>
              <a:t>2017/11/20</a:t>
            </a:r>
            <a:endParaRPr kumimoji="1" lang="ja-JP" altLang="en-US" dirty="0"/>
          </a:p>
        </p:txBody>
      </p:sp>
      <p:sp>
        <p:nvSpPr>
          <p:cNvPr id="4" name="正方形/長方形 3"/>
          <p:cNvSpPr/>
          <p:nvPr/>
        </p:nvSpPr>
        <p:spPr>
          <a:xfrm>
            <a:off x="4560660" y="2850652"/>
            <a:ext cx="4305527" cy="374461"/>
          </a:xfrm>
          <a:prstGeom prst="rect">
            <a:avLst/>
          </a:prstGeom>
        </p:spPr>
        <p:txBody>
          <a:bodyPr wrap="square">
            <a:spAutoFit/>
          </a:bodyPr>
          <a:lstStyle/>
          <a:p>
            <a:pPr lvl="2" indent="-228600" defTabSz="914400">
              <a:lnSpc>
                <a:spcPct val="80000"/>
              </a:lnSpc>
              <a:spcBef>
                <a:spcPts val="500"/>
              </a:spcBef>
              <a:buClr>
                <a:srgbClr val="DD8047"/>
              </a:buClr>
              <a:buSzPct val="75000"/>
              <a:buFont typeface="Wingdings"/>
              <a:buChar char=""/>
            </a:pPr>
            <a:r>
              <a:rPr lang="en-US" altLang="ja-JP" sz="2200" spc="-100" dirty="0" smtClean="0">
                <a:solidFill>
                  <a:prstClr val="black"/>
                </a:solidFill>
              </a:rPr>
              <a:t>Spin</a:t>
            </a:r>
            <a:r>
              <a:rPr lang="en-US" altLang="ja-JP" sz="2200" spc="-100" dirty="0">
                <a:solidFill>
                  <a:prstClr val="black"/>
                </a:solidFill>
              </a:rPr>
              <a:t>-up structure</a:t>
            </a:r>
          </a:p>
        </p:txBody>
      </p:sp>
      <p:grpSp>
        <p:nvGrpSpPr>
          <p:cNvPr id="3" name="Group 2"/>
          <p:cNvGrpSpPr/>
          <p:nvPr/>
        </p:nvGrpSpPr>
        <p:grpSpPr>
          <a:xfrm rot="5400000">
            <a:off x="6268023" y="4228362"/>
            <a:ext cx="2107887" cy="929490"/>
            <a:chOff x="1987348" y="4525425"/>
            <a:chExt cx="2107887" cy="1124683"/>
          </a:xfrm>
        </p:grpSpPr>
        <p:sp>
          <p:nvSpPr>
            <p:cNvPr id="9" name="Freeform 8"/>
            <p:cNvSpPr/>
            <p:nvPr/>
          </p:nvSpPr>
          <p:spPr>
            <a:xfrm rot="16200000">
              <a:off x="2179439" y="4333334"/>
              <a:ext cx="409572" cy="793754"/>
            </a:xfrm>
            <a:custGeom>
              <a:avLst/>
              <a:gdLst>
                <a:gd name="connsiteX0" fmla="*/ 0 w 236175"/>
                <a:gd name="connsiteY0" fmla="*/ 0 h 882316"/>
                <a:gd name="connsiteX1" fmla="*/ 53473 w 236175"/>
                <a:gd name="connsiteY1" fmla="*/ 530281 h 882316"/>
                <a:gd name="connsiteX2" fmla="*/ 236175 w 236175"/>
                <a:gd name="connsiteY2" fmla="*/ 882316 h 882316"/>
              </a:gdLst>
              <a:ahLst/>
              <a:cxnLst>
                <a:cxn ang="0">
                  <a:pos x="connsiteX0" y="connsiteY0"/>
                </a:cxn>
                <a:cxn ang="0">
                  <a:pos x="connsiteX1" y="connsiteY1"/>
                </a:cxn>
                <a:cxn ang="0">
                  <a:pos x="connsiteX2" y="connsiteY2"/>
                </a:cxn>
              </a:cxnLst>
              <a:rect l="l" t="t" r="r" b="b"/>
              <a:pathLst>
                <a:path w="236175" h="882316">
                  <a:moveTo>
                    <a:pt x="0" y="0"/>
                  </a:moveTo>
                  <a:cubicBezTo>
                    <a:pt x="7055" y="191614"/>
                    <a:pt x="14111" y="383228"/>
                    <a:pt x="53473" y="530281"/>
                  </a:cubicBezTo>
                  <a:cubicBezTo>
                    <a:pt x="92835" y="677334"/>
                    <a:pt x="236175" y="882316"/>
                    <a:pt x="236175" y="882316"/>
                  </a:cubicBezTo>
                </a:path>
              </a:pathLst>
            </a:custGeom>
            <a:ln w="25400">
              <a:solidFill>
                <a:srgbClr val="0000FF"/>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rot="5400000">
              <a:off x="3493572" y="5048445"/>
              <a:ext cx="409572" cy="793754"/>
            </a:xfrm>
            <a:custGeom>
              <a:avLst/>
              <a:gdLst>
                <a:gd name="connsiteX0" fmla="*/ 0 w 236175"/>
                <a:gd name="connsiteY0" fmla="*/ 0 h 882316"/>
                <a:gd name="connsiteX1" fmla="*/ 53473 w 236175"/>
                <a:gd name="connsiteY1" fmla="*/ 530281 h 882316"/>
                <a:gd name="connsiteX2" fmla="*/ 236175 w 236175"/>
                <a:gd name="connsiteY2" fmla="*/ 882316 h 882316"/>
              </a:gdLst>
              <a:ahLst/>
              <a:cxnLst>
                <a:cxn ang="0">
                  <a:pos x="connsiteX0" y="connsiteY0"/>
                </a:cxn>
                <a:cxn ang="0">
                  <a:pos x="connsiteX1" y="connsiteY1"/>
                </a:cxn>
                <a:cxn ang="0">
                  <a:pos x="connsiteX2" y="connsiteY2"/>
                </a:cxn>
              </a:cxnLst>
              <a:rect l="l" t="t" r="r" b="b"/>
              <a:pathLst>
                <a:path w="236175" h="882316">
                  <a:moveTo>
                    <a:pt x="0" y="0"/>
                  </a:moveTo>
                  <a:cubicBezTo>
                    <a:pt x="7055" y="191614"/>
                    <a:pt x="14111" y="383228"/>
                    <a:pt x="53473" y="530281"/>
                  </a:cubicBezTo>
                  <a:cubicBezTo>
                    <a:pt x="92835" y="677334"/>
                    <a:pt x="236175" y="882316"/>
                    <a:pt x="236175" y="882316"/>
                  </a:cubicBezTo>
                </a:path>
              </a:pathLst>
            </a:custGeom>
            <a:ln w="25400">
              <a:solidFill>
                <a:srgbClr val="0000FF"/>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4" name="直線矢印コネクタ 30"/>
          <p:cNvCxnSpPr/>
          <p:nvPr/>
        </p:nvCxnSpPr>
        <p:spPr>
          <a:xfrm>
            <a:off x="6848607" y="4070407"/>
            <a:ext cx="347104" cy="301753"/>
          </a:xfrm>
          <a:prstGeom prst="straightConnector1">
            <a:avLst/>
          </a:prstGeom>
          <a:ln w="4445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スライド番号プレースホルダー 6"/>
          <p:cNvSpPr>
            <a:spLocks noGrp="1"/>
          </p:cNvSpPr>
          <p:nvPr>
            <p:ph type="sldNum" sz="quarter" idx="12"/>
          </p:nvPr>
        </p:nvSpPr>
        <p:spPr/>
        <p:txBody>
          <a:bodyPr/>
          <a:lstStyle/>
          <a:p>
            <a:fld id="{711C60FB-0DCC-FE4B-A6C4-7B9A7DDA2224}" type="slidenum">
              <a:rPr kumimoji="1" lang="ja-JP" altLang="en-US" smtClean="0"/>
              <a:pPr/>
              <a:t>3</a:t>
            </a:fld>
            <a:r>
              <a:rPr kumimoji="1" lang="en-US" altLang="ja-JP" smtClean="0"/>
              <a:t> / 23</a:t>
            </a:r>
            <a:endParaRPr kumimoji="1" lang="ja-JP" altLang="en-US" dirty="0"/>
          </a:p>
        </p:txBody>
      </p:sp>
    </p:spTree>
    <p:extLst>
      <p:ext uri="{BB962C8B-B14F-4D97-AF65-F5344CB8AC3E}">
        <p14:creationId xmlns:p14="http://schemas.microsoft.com/office/powerpoint/2010/main" val="287512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sz="quarter" idx="1"/>
          </p:nvPr>
        </p:nvSpPr>
        <p:spPr>
          <a:xfrm>
            <a:off x="4005079" y="1363663"/>
            <a:ext cx="4862787" cy="5001052"/>
          </a:xfrm>
        </p:spPr>
        <p:txBody>
          <a:bodyPr>
            <a:normAutofit/>
          </a:bodyPr>
          <a:lstStyle/>
          <a:p>
            <a:pPr>
              <a:spcBef>
                <a:spcPts val="700"/>
              </a:spcBef>
            </a:pPr>
            <a:r>
              <a:rPr lang="en-AU" altLang="ja-JP" dirty="0" smtClean="0"/>
              <a:t>Assumptions</a:t>
            </a:r>
          </a:p>
          <a:p>
            <a:pPr lvl="1"/>
            <a:r>
              <a:rPr kumimoji="1" lang="en-AU" altLang="ja-JP" sz="2000" dirty="0" smtClean="0"/>
              <a:t>Particle motion</a:t>
            </a:r>
          </a:p>
          <a:p>
            <a:pPr lvl="1"/>
            <a:r>
              <a:rPr kumimoji="1" lang="en-AU" altLang="ja-JP" sz="2000" dirty="0" smtClean="0"/>
              <a:t>Optically thin, </a:t>
            </a:r>
            <a:r>
              <a:rPr kumimoji="1" lang="en-AU" altLang="ja-JP" sz="2000" i="1" dirty="0" smtClean="0"/>
              <a:t>n</a:t>
            </a:r>
            <a:r>
              <a:rPr kumimoji="1" lang="en-AU" altLang="ja-JP" sz="2000" dirty="0" smtClean="0"/>
              <a:t> </a:t>
            </a:r>
            <a:r>
              <a:rPr kumimoji="1" lang="en-US" altLang="ja-JP" sz="2000" dirty="0" smtClean="0"/>
              <a:t>∝ </a:t>
            </a:r>
            <a:r>
              <a:rPr kumimoji="1" lang="en-US" altLang="ja-JP" sz="2000" i="1" dirty="0" smtClean="0"/>
              <a:t>r </a:t>
            </a:r>
            <a:r>
              <a:rPr kumimoji="1" lang="en-US" altLang="ja-JP" sz="2000" baseline="30000" dirty="0" smtClean="0"/>
              <a:t>-1.5</a:t>
            </a:r>
          </a:p>
          <a:p>
            <a:pPr lvl="1"/>
            <a:r>
              <a:rPr lang="en-US" altLang="ja-JP" sz="2000" dirty="0" smtClean="0"/>
              <a:t>Convolution:</a:t>
            </a:r>
            <a:r>
              <a:rPr lang="ja-JP" altLang="en-US" sz="2000" dirty="0" smtClean="0"/>
              <a:t> </a:t>
            </a:r>
            <a:r>
              <a:rPr lang="en-US" altLang="ja-JP" sz="2000" dirty="0" smtClean="0"/>
              <a:t>Line width, Resolution</a:t>
            </a:r>
          </a:p>
          <a:p>
            <a:pPr>
              <a:spcBef>
                <a:spcPts val="1300"/>
              </a:spcBef>
            </a:pPr>
            <a:r>
              <a:rPr kumimoji="1" lang="en-US" altLang="ja-JP" dirty="0" smtClean="0"/>
              <a:t>Parameters</a:t>
            </a:r>
          </a:p>
          <a:p>
            <a:pPr lvl="1"/>
            <a:r>
              <a:rPr lang="en-US" altLang="ja-JP" sz="2000" i="1" dirty="0" smtClean="0"/>
              <a:t>M</a:t>
            </a:r>
            <a:r>
              <a:rPr lang="en-US" altLang="ja-JP" sz="2000" dirty="0" smtClean="0"/>
              <a:t>: Mass</a:t>
            </a:r>
          </a:p>
          <a:p>
            <a:pPr lvl="1"/>
            <a:r>
              <a:rPr lang="en-US" altLang="ja-JP" sz="2000" i="1" dirty="0" err="1" smtClean="0"/>
              <a:t>r</a:t>
            </a:r>
            <a:r>
              <a:rPr lang="en-US" altLang="ja-JP" sz="2000" baseline="-25000" dirty="0" err="1" smtClean="0"/>
              <a:t>CB</a:t>
            </a:r>
            <a:r>
              <a:rPr lang="en-US" altLang="ja-JP" sz="2000" dirty="0" smtClean="0"/>
              <a:t>: Radius of the CB</a:t>
            </a:r>
            <a:br>
              <a:rPr lang="en-US" altLang="ja-JP" sz="2000" dirty="0" smtClean="0"/>
            </a:br>
            <a:endParaRPr lang="en-US" altLang="ja-JP" sz="2000" dirty="0" smtClean="0"/>
          </a:p>
          <a:p>
            <a:pPr marL="1544400">
              <a:spcBef>
                <a:spcPts val="3700"/>
              </a:spcBef>
            </a:pPr>
            <a:r>
              <a:rPr lang="en-US" altLang="ja-JP" dirty="0" smtClean="0"/>
              <a:t>Velocity Field</a:t>
            </a:r>
          </a:p>
        </p:txBody>
      </p:sp>
      <p:grpSp>
        <p:nvGrpSpPr>
          <p:cNvPr id="8" name="図形グループ 7"/>
          <p:cNvGrpSpPr/>
          <p:nvPr/>
        </p:nvGrpSpPr>
        <p:grpSpPr>
          <a:xfrm>
            <a:off x="6156197" y="4822173"/>
            <a:ext cx="2090179" cy="1189342"/>
            <a:chOff x="5805025" y="5425352"/>
            <a:chExt cx="2362050" cy="1344040"/>
          </a:xfrm>
        </p:grpSpPr>
        <p:pic>
          <p:nvPicPr>
            <p:cNvPr id="9" name="図 8" descr="formula_Vinf.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323" y="6014169"/>
              <a:ext cx="2317752" cy="755223"/>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600" y="5425352"/>
              <a:ext cx="1666697" cy="781264"/>
            </a:xfrm>
            <a:prstGeom prst="rect">
              <a:avLst/>
            </a:prstGeom>
          </p:spPr>
        </p:pic>
        <p:sp>
          <p:nvSpPr>
            <p:cNvPr id="11" name="左大かっこ 10"/>
            <p:cNvSpPr/>
            <p:nvPr/>
          </p:nvSpPr>
          <p:spPr>
            <a:xfrm>
              <a:off x="5805025" y="5634192"/>
              <a:ext cx="109342" cy="882230"/>
            </a:xfrm>
            <a:prstGeom prst="leftBracket">
              <a:avLst/>
            </a:prstGeom>
            <a:noFill/>
            <a:ln w="317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sp>
        <p:nvSpPr>
          <p:cNvPr id="12" name="正方形/長方形 11"/>
          <p:cNvSpPr/>
          <p:nvPr/>
        </p:nvSpPr>
        <p:spPr>
          <a:xfrm>
            <a:off x="5989927" y="3173702"/>
            <a:ext cx="2685503" cy="353943"/>
          </a:xfrm>
          <a:prstGeom prst="rect">
            <a:avLst/>
          </a:prstGeom>
        </p:spPr>
        <p:txBody>
          <a:bodyPr wrap="square">
            <a:spAutoFit/>
          </a:bodyPr>
          <a:lstStyle/>
          <a:p>
            <a:pPr marL="208800" lvl="1" indent="-274320" defTabSz="914400">
              <a:lnSpc>
                <a:spcPct val="80000"/>
              </a:lnSpc>
              <a:spcBef>
                <a:spcPts val="550"/>
              </a:spcBef>
              <a:buClr>
                <a:srgbClr val="94B6D2"/>
              </a:buClr>
              <a:buSzPct val="70000"/>
              <a:buFont typeface="Wingdings 2"/>
              <a:buChar char=""/>
            </a:pPr>
            <a:r>
              <a:rPr lang="en-AU" altLang="ja-JP" sz="2000" i="1" spc="-100" dirty="0" err="1">
                <a:solidFill>
                  <a:prstClr val="black"/>
                </a:solidFill>
              </a:rPr>
              <a:t>i</a:t>
            </a:r>
            <a:r>
              <a:rPr lang="en-AU" altLang="ja-JP" sz="2000" spc="-100" dirty="0" smtClean="0">
                <a:solidFill>
                  <a:prstClr val="black"/>
                </a:solidFill>
              </a:rPr>
              <a:t>: Inclination angle</a:t>
            </a:r>
            <a:endParaRPr lang="en-AU" altLang="ja-JP" sz="2000" spc="-100" dirty="0">
              <a:solidFill>
                <a:prstClr val="black"/>
              </a:solidFill>
            </a:endParaRPr>
          </a:p>
        </p:txBody>
      </p:sp>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396" y="3734135"/>
            <a:ext cx="1849600" cy="684202"/>
          </a:xfrm>
          <a:prstGeom prst="rect">
            <a:avLst/>
          </a:prstGeom>
        </p:spPr>
      </p:pic>
      <p:sp>
        <p:nvSpPr>
          <p:cNvPr id="15" name="正方形/長方形 14"/>
          <p:cNvSpPr/>
          <p:nvPr/>
        </p:nvSpPr>
        <p:spPr>
          <a:xfrm>
            <a:off x="6615991" y="5903396"/>
            <a:ext cx="2242646" cy="400110"/>
          </a:xfrm>
          <a:prstGeom prst="rect">
            <a:avLst/>
          </a:prstGeom>
        </p:spPr>
        <p:txBody>
          <a:bodyPr wrap="none">
            <a:spAutoFit/>
          </a:bodyPr>
          <a:lstStyle/>
          <a:p>
            <a:r>
              <a:rPr lang="en-US" altLang="ja-JP" sz="2000" dirty="0" smtClean="0"/>
              <a:t>(Oya</a:t>
            </a:r>
            <a:r>
              <a:rPr lang="ja-JP" altLang="ja-JP" sz="2000" dirty="0"/>
              <a:t> </a:t>
            </a:r>
            <a:r>
              <a:rPr lang="en-US" altLang="ja-JP" sz="2000" dirty="0" smtClean="0"/>
              <a:t>et</a:t>
            </a:r>
            <a:r>
              <a:rPr lang="ja-JP" altLang="en-US" sz="2000" dirty="0" smtClean="0"/>
              <a:t> </a:t>
            </a:r>
            <a:r>
              <a:rPr lang="en-US" altLang="ja-JP" sz="2000" dirty="0" smtClean="0"/>
              <a:t>al. 2014)</a:t>
            </a:r>
            <a:endParaRPr lang="ja-JP" altLang="en-US" sz="2000" dirty="0"/>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868" y="1363663"/>
            <a:ext cx="5289975" cy="5005058"/>
          </a:xfrm>
          <a:prstGeom prst="rect">
            <a:avLst/>
          </a:prstGeom>
        </p:spPr>
      </p:pic>
      <p:cxnSp>
        <p:nvCxnSpPr>
          <p:cNvPr id="21" name="直線矢印コネクタ 20"/>
          <p:cNvCxnSpPr/>
          <p:nvPr/>
        </p:nvCxnSpPr>
        <p:spPr>
          <a:xfrm>
            <a:off x="548522" y="2116963"/>
            <a:ext cx="1170803" cy="787173"/>
          </a:xfrm>
          <a:prstGeom prst="straightConnector1">
            <a:avLst/>
          </a:prstGeom>
          <a:ln w="50800">
            <a:solidFill>
              <a:srgbClr val="FF0000"/>
            </a:solidFill>
            <a:tailEnd type="arrow" w="lg" len="med"/>
          </a:ln>
          <a:effectLst/>
        </p:spPr>
        <p:style>
          <a:lnRef idx="2">
            <a:schemeClr val="accent1"/>
          </a:lnRef>
          <a:fillRef idx="0">
            <a:schemeClr val="accent1"/>
          </a:fillRef>
          <a:effectRef idx="1">
            <a:schemeClr val="accent1"/>
          </a:effectRef>
          <a:fontRef idx="minor">
            <a:schemeClr val="tx1"/>
          </a:fontRef>
        </p:style>
      </p:cxnSp>
      <p:sp>
        <p:nvSpPr>
          <p:cNvPr id="22" name="円/楕円 21"/>
          <p:cNvSpPr/>
          <p:nvPr/>
        </p:nvSpPr>
        <p:spPr>
          <a:xfrm>
            <a:off x="2526817" y="3949097"/>
            <a:ext cx="1759511" cy="654875"/>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1329556" y="2434284"/>
            <a:ext cx="1236951" cy="1249807"/>
          </a:xfrm>
          <a:prstGeom prst="ellipse">
            <a:avLst/>
          </a:prstGeom>
          <a:noFill/>
          <a:ln w="101600">
            <a:solidFill>
              <a:srgbClr val="FF0000">
                <a:alpha val="4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kumimoji="1" lang="en-AU" altLang="ja-JP" dirty="0" err="1" smtClean="0"/>
              <a:t>Infalling</a:t>
            </a:r>
            <a:r>
              <a:rPr kumimoji="1" lang="en-US" altLang="ja-JP" dirty="0" smtClean="0"/>
              <a:t>-</a:t>
            </a:r>
            <a:r>
              <a:rPr kumimoji="1" lang="en-AU" altLang="ja-JP" dirty="0" smtClean="0"/>
              <a:t>Rotating Envelope</a:t>
            </a:r>
            <a:endParaRPr kumimoji="1" lang="ja-JP" altLang="en-US" dirty="0"/>
          </a:p>
        </p:txBody>
      </p:sp>
      <p:grpSp>
        <p:nvGrpSpPr>
          <p:cNvPr id="14" name="Group 13"/>
          <p:cNvGrpSpPr/>
          <p:nvPr/>
        </p:nvGrpSpPr>
        <p:grpSpPr>
          <a:xfrm>
            <a:off x="133687" y="1107048"/>
            <a:ext cx="8890203" cy="5517175"/>
            <a:chOff x="133687" y="1107048"/>
            <a:chExt cx="8890203" cy="5517175"/>
          </a:xfrm>
        </p:grpSpPr>
        <p:sp>
          <p:nvSpPr>
            <p:cNvPr id="4" name="Rectangle 3"/>
            <p:cNvSpPr/>
            <p:nvPr/>
          </p:nvSpPr>
          <p:spPr>
            <a:xfrm>
              <a:off x="133687" y="1303500"/>
              <a:ext cx="8890203" cy="5061215"/>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図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0915" y="1107048"/>
              <a:ext cx="5517175" cy="5517175"/>
            </a:xfrm>
            <a:prstGeom prst="rect">
              <a:avLst/>
            </a:prstGeom>
          </p:spPr>
        </p:pic>
      </p:grpSp>
      <p:sp>
        <p:nvSpPr>
          <p:cNvPr id="17" name="フッター プレースホルダー 16"/>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24" name="日付プレースホルダー 23"/>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4</a:t>
            </a:fld>
            <a:r>
              <a:rPr kumimoji="1" lang="en-US" altLang="ja-JP" smtClean="0"/>
              <a:t> / 23</a:t>
            </a:r>
            <a:endParaRPr kumimoji="1" lang="ja-JP" altLang="en-US" dirty="0"/>
          </a:p>
        </p:txBody>
      </p:sp>
    </p:spTree>
    <p:extLst>
      <p:ext uri="{BB962C8B-B14F-4D97-AF65-F5344CB8AC3E}">
        <p14:creationId xmlns:p14="http://schemas.microsoft.com/office/powerpoint/2010/main" val="224208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1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heel(1)">
                                      <p:cBhvr>
                                        <p:cTn id="17" dur="1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sz="quarter" idx="1"/>
          </p:nvPr>
        </p:nvSpPr>
        <p:spPr/>
        <p:txBody>
          <a:bodyPr>
            <a:normAutofit fontScale="92500"/>
          </a:bodyPr>
          <a:lstStyle/>
          <a:p>
            <a:r>
              <a:rPr lang="en-US" altLang="ja-JP" dirty="0" err="1" smtClean="0"/>
              <a:t>Infalling</a:t>
            </a:r>
            <a:r>
              <a:rPr lang="en-US" altLang="ja-JP" dirty="0" smtClean="0"/>
              <a:t>-rotating envelope model for L1527</a:t>
            </a:r>
          </a:p>
          <a:p>
            <a:pPr marL="0" indent="0" algn="r">
              <a:spcBef>
                <a:spcPts val="33700"/>
              </a:spcBef>
              <a:buNone/>
            </a:pPr>
            <a:r>
              <a:rPr lang="en-US" altLang="ja-JP" sz="2400" spc="-120" dirty="0" smtClean="0"/>
              <a:t>→ </a:t>
            </a:r>
            <a:r>
              <a:rPr lang="en-US" altLang="ja-JP" sz="2400" i="1" spc="-120" dirty="0" err="1" smtClean="0"/>
              <a:t>r</a:t>
            </a:r>
            <a:r>
              <a:rPr lang="en-US" altLang="ja-JP" sz="2400" spc="-120" baseline="-25000" dirty="0" err="1" smtClean="0"/>
              <a:t>CB</a:t>
            </a:r>
            <a:r>
              <a:rPr lang="en-US" altLang="ja-JP" sz="2400" spc="-120" dirty="0" smtClean="0"/>
              <a:t> = 100 ± 20 au, </a:t>
            </a:r>
            <a:r>
              <a:rPr lang="en-US" altLang="ja-JP" sz="2400" i="1" spc="-120" dirty="0" smtClean="0"/>
              <a:t>M</a:t>
            </a:r>
            <a:r>
              <a:rPr lang="en-US" altLang="ja-JP" sz="2400" spc="-120" dirty="0" smtClean="0"/>
              <a:t> = 0.18 ± 0.02 </a:t>
            </a:r>
            <a:r>
              <a:rPr lang="en-AU" altLang="ja-JP" sz="2400" i="1" spc="-120" dirty="0" smtClean="0"/>
              <a:t>M</a:t>
            </a:r>
            <a:r>
              <a:rPr lang="ja-JP" altLang="en-US" sz="2400" spc="-120" baseline="-25000" dirty="0" smtClean="0"/>
              <a:t>⦿</a:t>
            </a:r>
            <a:r>
              <a:rPr lang="ja-JP" altLang="en-US" sz="2400" spc="-120" dirty="0" smtClean="0"/>
              <a:t> </a:t>
            </a:r>
            <a:r>
              <a:rPr lang="en-US" altLang="ja-JP" sz="2400" spc="-120" dirty="0" smtClean="0"/>
              <a:t>(</a:t>
            </a:r>
            <a:r>
              <a:rPr lang="en-US" altLang="ja-JP" sz="2400" i="1" spc="-120" dirty="0" err="1" smtClean="0"/>
              <a:t>i</a:t>
            </a:r>
            <a:r>
              <a:rPr lang="en-US" altLang="ja-JP" sz="2400" spc="-120" dirty="0" smtClean="0"/>
              <a:t> = 85º)</a:t>
            </a:r>
            <a:r>
              <a:rPr lang="en-US" altLang="ja-JP" sz="2200" spc="-120" dirty="0"/>
              <a:t> </a:t>
            </a:r>
            <a:r>
              <a:rPr lang="en-US" altLang="ja-JP" sz="2200" spc="-120" dirty="0" smtClean="0"/>
              <a:t>(Sakai et al. 2014a,b)</a:t>
            </a:r>
            <a:endParaRPr lang="en-AU" altLang="ja-JP" sz="2200" spc="-120" dirty="0"/>
          </a:p>
        </p:txBody>
      </p:sp>
      <p:pic>
        <p:nvPicPr>
          <p:cNvPr id="11" name="図 10"/>
          <p:cNvPicPr>
            <a:picLocks noChangeAspect="1"/>
          </p:cNvPicPr>
          <p:nvPr/>
        </p:nvPicPr>
        <p:blipFill rotWithShape="1">
          <a:blip r:embed="rId3">
            <a:extLst>
              <a:ext uri="{28A0092B-C50C-407E-A947-70E740481C1C}">
                <a14:useLocalDpi xmlns:a14="http://schemas.microsoft.com/office/drawing/2010/main" val="0"/>
              </a:ext>
            </a:extLst>
          </a:blip>
          <a:srcRect l="30525"/>
          <a:stretch/>
        </p:blipFill>
        <p:spPr>
          <a:xfrm>
            <a:off x="559857" y="1871548"/>
            <a:ext cx="8411724" cy="4021499"/>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0545"/>
          <a:stretch/>
        </p:blipFill>
        <p:spPr>
          <a:xfrm>
            <a:off x="559856" y="1869818"/>
            <a:ext cx="8409313" cy="4021497"/>
          </a:xfrm>
          <a:prstGeom prst="rect">
            <a:avLst/>
          </a:prstGeom>
        </p:spPr>
      </p:pic>
      <p:pic>
        <p:nvPicPr>
          <p:cNvPr id="10" name="図 8"/>
          <p:cNvPicPr>
            <a:picLocks noChangeAspect="1"/>
          </p:cNvPicPr>
          <p:nvPr/>
        </p:nvPicPr>
        <p:blipFill rotWithShape="1">
          <a:blip r:embed="rId5">
            <a:extLst>
              <a:ext uri="{28A0092B-C50C-407E-A947-70E740481C1C}">
                <a14:useLocalDpi xmlns:a14="http://schemas.microsoft.com/office/drawing/2010/main" val="0"/>
              </a:ext>
            </a:extLst>
          </a:blip>
          <a:srcRect l="31517"/>
          <a:stretch/>
        </p:blipFill>
        <p:spPr>
          <a:xfrm>
            <a:off x="559856" y="1869817"/>
            <a:ext cx="8033814" cy="4021498"/>
          </a:xfrm>
          <a:prstGeom prst="rect">
            <a:avLst/>
          </a:prstGeom>
        </p:spPr>
      </p:pic>
      <p:sp>
        <p:nvSpPr>
          <p:cNvPr id="26" name="円/楕円 25"/>
          <p:cNvSpPr/>
          <p:nvPr/>
        </p:nvSpPr>
        <p:spPr>
          <a:xfrm>
            <a:off x="6581629" y="2851023"/>
            <a:ext cx="932674" cy="317515"/>
          </a:xfrm>
          <a:prstGeom prst="ellipse">
            <a:avLst/>
          </a:prstGeom>
          <a:solidFill>
            <a:srgbClr val="FF0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6581629" y="4253639"/>
            <a:ext cx="932674" cy="317515"/>
          </a:xfrm>
          <a:prstGeom prst="ellipse">
            <a:avLst/>
          </a:prstGeom>
          <a:solidFill>
            <a:srgbClr val="0000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9" name="直線矢印コネクタ 28"/>
          <p:cNvCxnSpPr/>
          <p:nvPr/>
        </p:nvCxnSpPr>
        <p:spPr>
          <a:xfrm rot="900000" flipH="1">
            <a:off x="3105157" y="2978073"/>
            <a:ext cx="396882" cy="403509"/>
          </a:xfrm>
          <a:prstGeom prst="straightConnector1">
            <a:avLst/>
          </a:prstGeom>
          <a:ln w="4445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rot="11700000" flipH="1">
            <a:off x="1361906" y="3830646"/>
            <a:ext cx="396882" cy="403509"/>
          </a:xfrm>
          <a:prstGeom prst="straightConnector1">
            <a:avLst/>
          </a:prstGeom>
          <a:ln w="4445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p:nvPr/>
        </p:nvCxnSpPr>
        <p:spPr>
          <a:xfrm rot="900000" flipH="1">
            <a:off x="3541703" y="2971713"/>
            <a:ext cx="396882" cy="403509"/>
          </a:xfrm>
          <a:prstGeom prst="straightConnector1">
            <a:avLst/>
          </a:prstGeom>
          <a:ln w="4445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p:nvPr/>
        </p:nvCxnSpPr>
        <p:spPr>
          <a:xfrm rot="11700000" flipH="1">
            <a:off x="914219" y="3824286"/>
            <a:ext cx="396882" cy="403509"/>
          </a:xfrm>
          <a:prstGeom prst="straightConnector1">
            <a:avLst/>
          </a:prstGeom>
          <a:ln w="4445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タイトル 1"/>
          <p:cNvSpPr>
            <a:spLocks noGrp="1"/>
          </p:cNvSpPr>
          <p:nvPr>
            <p:ph type="title"/>
          </p:nvPr>
        </p:nvSpPr>
        <p:spPr/>
        <p:txBody>
          <a:bodyPr/>
          <a:lstStyle/>
          <a:p>
            <a:r>
              <a:rPr lang="en-US" altLang="ja-JP" dirty="0"/>
              <a:t>L1527:</a:t>
            </a:r>
            <a:r>
              <a:rPr lang="ja-JP" altLang="en-US" dirty="0"/>
              <a:t> </a:t>
            </a:r>
            <a:r>
              <a:rPr lang="en-US" altLang="ja-JP" dirty="0" smtClean="0"/>
              <a:t>Class</a:t>
            </a:r>
            <a:r>
              <a:rPr lang="ja-JP" altLang="en-US" dirty="0" smtClean="0"/>
              <a:t> </a:t>
            </a:r>
            <a:r>
              <a:rPr lang="en-US" altLang="ja-JP" dirty="0" smtClean="0"/>
              <a:t>0/I,</a:t>
            </a:r>
            <a:r>
              <a:rPr lang="ja-JP" altLang="en-US" dirty="0" smtClean="0"/>
              <a:t> </a:t>
            </a:r>
            <a:r>
              <a:rPr lang="en-US" altLang="ja-JP" dirty="0" smtClean="0"/>
              <a:t>WCCC</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3" name="日付プレースホルダー 12"/>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5</a:t>
            </a:fld>
            <a:r>
              <a:rPr kumimoji="1" lang="en-US" altLang="ja-JP" smtClean="0"/>
              <a:t> / 23</a:t>
            </a:r>
            <a:endParaRPr kumimoji="1" lang="ja-JP" altLang="en-US" dirty="0"/>
          </a:p>
        </p:txBody>
      </p:sp>
    </p:spTree>
    <p:extLst>
      <p:ext uri="{BB962C8B-B14F-4D97-AF65-F5344CB8AC3E}">
        <p14:creationId xmlns:p14="http://schemas.microsoft.com/office/powerpoint/2010/main" val="40242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50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xit" presetSubtype="0" fill="hold" grpId="1" nodeType="withEffect">
                                  <p:stCondLst>
                                    <p:cond delay="0"/>
                                  </p:stCondLst>
                                  <p:childTnLst>
                                    <p:set>
                                      <p:cBhvr>
                                        <p:cTn id="33" dur="1" fill="hold">
                                          <p:stCondLst>
                                            <p:cond delay="0"/>
                                          </p:stCondLst>
                                        </p:cTn>
                                        <p:tgtEl>
                                          <p:spTgt spid="26"/>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2"/>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Chemistry</a:t>
            </a:r>
            <a:r>
              <a:rPr lang="ja-JP" altLang="en-US" dirty="0"/>
              <a:t> </a:t>
            </a:r>
            <a:r>
              <a:rPr lang="en-US" altLang="ja-JP" dirty="0"/>
              <a:t>at</a:t>
            </a:r>
            <a:r>
              <a:rPr lang="ja-JP" altLang="en-US" dirty="0"/>
              <a:t> </a:t>
            </a:r>
            <a:r>
              <a:rPr lang="en-US" altLang="ja-JP" dirty="0"/>
              <a:t>a</a:t>
            </a:r>
            <a:r>
              <a:rPr lang="ja-JP" altLang="en-US" dirty="0"/>
              <a:t> </a:t>
            </a:r>
            <a:r>
              <a:rPr lang="en-US" altLang="ja-JP" dirty="0"/>
              <a:t>few</a:t>
            </a:r>
            <a:r>
              <a:rPr lang="ja-JP" altLang="en-US" dirty="0"/>
              <a:t> </a:t>
            </a:r>
            <a:r>
              <a:rPr lang="en-US" altLang="ja-JP" dirty="0"/>
              <a:t>1000</a:t>
            </a:r>
            <a:r>
              <a:rPr lang="ja-JP" altLang="en-US" dirty="0"/>
              <a:t> </a:t>
            </a:r>
            <a:r>
              <a:rPr lang="en-US" altLang="ja-JP" dirty="0"/>
              <a:t>au</a:t>
            </a:r>
            <a:r>
              <a:rPr lang="ja-JP" altLang="en-US" dirty="0"/>
              <a:t> </a:t>
            </a:r>
            <a:r>
              <a:rPr lang="en-US" altLang="ja-JP" dirty="0"/>
              <a:t>scale</a:t>
            </a:r>
            <a:endParaRPr lang="en-US" dirty="0"/>
          </a:p>
        </p:txBody>
      </p:sp>
      <p:sp>
        <p:nvSpPr>
          <p:cNvPr id="4" name="Content Placeholder 3"/>
          <p:cNvSpPr>
            <a:spLocks noGrp="1"/>
          </p:cNvSpPr>
          <p:nvPr>
            <p:ph sz="quarter" idx="1"/>
          </p:nvPr>
        </p:nvSpPr>
        <p:spPr/>
        <p:txBody>
          <a:bodyPr>
            <a:normAutofit fontScale="92500" lnSpcReduction="10000"/>
          </a:bodyPr>
          <a:lstStyle/>
          <a:p>
            <a:endParaRPr lang="en-US" altLang="ja-JP" dirty="0"/>
          </a:p>
          <a:p>
            <a:pPr>
              <a:spcBef>
                <a:spcPts val="21100"/>
              </a:spcBef>
            </a:pPr>
            <a:r>
              <a:rPr lang="en-AU" altLang="ja-JP" dirty="0"/>
              <a:t>Chemical diversity of the envelope gas</a:t>
            </a:r>
            <a:r>
              <a:rPr lang="en-US" altLang="ja-JP" dirty="0"/>
              <a:t> (~10</a:t>
            </a:r>
            <a:r>
              <a:rPr lang="en-US" altLang="ja-JP" baseline="30000" dirty="0"/>
              <a:t>3</a:t>
            </a:r>
            <a:r>
              <a:rPr lang="en-US" altLang="ja-JP" dirty="0"/>
              <a:t> au)</a:t>
            </a:r>
          </a:p>
          <a:p>
            <a:pPr marL="532800" lvl="1">
              <a:spcBef>
                <a:spcPts val="700"/>
              </a:spcBef>
            </a:pPr>
            <a:r>
              <a:rPr lang="en-US" altLang="ja-JP" dirty="0"/>
              <a:t>Warm carbon-chain chemistry (WCCC)</a:t>
            </a:r>
          </a:p>
          <a:p>
            <a:pPr marL="734400" lvl="2">
              <a:spcBef>
                <a:spcPts val="400"/>
              </a:spcBef>
            </a:pPr>
            <a:r>
              <a:rPr lang="en-US" altLang="ja-JP" dirty="0"/>
              <a:t>Unsaturated carbon-chain molecules (e.g. C</a:t>
            </a:r>
            <a:r>
              <a:rPr lang="en-US" altLang="ja-JP" baseline="-25000" dirty="0"/>
              <a:t>4</a:t>
            </a:r>
            <a:r>
              <a:rPr lang="en-US" altLang="ja-JP" dirty="0"/>
              <a:t>H, c-C</a:t>
            </a:r>
            <a:r>
              <a:rPr lang="en-US" altLang="ja-JP" baseline="-25000" dirty="0"/>
              <a:t>3</a:t>
            </a:r>
            <a:r>
              <a:rPr lang="en-US" altLang="ja-JP" dirty="0"/>
              <a:t>H</a:t>
            </a:r>
            <a:r>
              <a:rPr lang="en-US" altLang="ja-JP" baseline="-25000" dirty="0"/>
              <a:t>2</a:t>
            </a:r>
            <a:r>
              <a:rPr lang="en-US" altLang="ja-JP" dirty="0"/>
              <a:t>)</a:t>
            </a:r>
          </a:p>
          <a:p>
            <a:pPr marL="532800" lvl="1">
              <a:spcBef>
                <a:spcPts val="1300"/>
              </a:spcBef>
            </a:pPr>
            <a:r>
              <a:rPr lang="en-US" altLang="ja-JP" dirty="0"/>
              <a:t>Hot </a:t>
            </a:r>
            <a:r>
              <a:rPr lang="en-US" altLang="ja-JP" dirty="0" err="1"/>
              <a:t>corino</a:t>
            </a:r>
            <a:r>
              <a:rPr lang="en-US" altLang="ja-JP" dirty="0"/>
              <a:t> chemistry</a:t>
            </a:r>
          </a:p>
          <a:p>
            <a:pPr marL="734400" lvl="2">
              <a:spcBef>
                <a:spcPts val="400"/>
              </a:spcBef>
            </a:pPr>
            <a:r>
              <a:rPr lang="en-US" altLang="ja-JP" dirty="0"/>
              <a:t>Saturated complex organic molecules (COMs; e.g.</a:t>
            </a:r>
            <a:r>
              <a:rPr lang="ja-JP" altLang="en-US" dirty="0"/>
              <a:t> </a:t>
            </a:r>
            <a:r>
              <a:rPr lang="en-US" altLang="ja-JP" dirty="0"/>
              <a:t>CH</a:t>
            </a:r>
            <a:r>
              <a:rPr lang="en-US" altLang="ja-JP" baseline="-25000" dirty="0"/>
              <a:t>3</a:t>
            </a:r>
            <a:r>
              <a:rPr lang="en-US" altLang="ja-JP" dirty="0"/>
              <a:t>OH,</a:t>
            </a:r>
            <a:r>
              <a:rPr lang="ja-JP" altLang="en-US" dirty="0"/>
              <a:t> </a:t>
            </a:r>
            <a:r>
              <a:rPr lang="en-US" altLang="ja-JP" dirty="0"/>
              <a:t>HCOOCH</a:t>
            </a:r>
            <a:r>
              <a:rPr lang="en-US" altLang="ja-JP" baseline="-25000" dirty="0"/>
              <a:t>3</a:t>
            </a:r>
            <a:r>
              <a:rPr lang="en-US" altLang="ja-JP" dirty="0"/>
              <a:t>)</a:t>
            </a:r>
          </a:p>
          <a:p>
            <a:pPr marL="532800" lvl="1">
              <a:spcBef>
                <a:spcPts val="1300"/>
              </a:spcBef>
            </a:pPr>
            <a:r>
              <a:rPr lang="en-US" altLang="ja-JP" dirty="0" err="1"/>
              <a:t>Othres</a:t>
            </a:r>
            <a:r>
              <a:rPr lang="en-US" altLang="ja-JP" dirty="0"/>
              <a:t>?</a:t>
            </a:r>
          </a:p>
        </p:txBody>
      </p:sp>
      <p:graphicFrame>
        <p:nvGraphicFramePr>
          <p:cNvPr id="6" name="Content Placeholder 4"/>
          <p:cNvGraphicFramePr>
            <a:graphicFrameLocks/>
          </p:cNvGraphicFramePr>
          <p:nvPr>
            <p:extLst>
              <p:ext uri="{D42A27DB-BD31-4B8C-83A1-F6EECF244321}">
                <p14:modId xmlns:p14="http://schemas.microsoft.com/office/powerpoint/2010/main" val="119804725"/>
              </p:ext>
            </p:extLst>
          </p:nvPr>
        </p:nvGraphicFramePr>
        <p:xfrm>
          <a:off x="293688" y="1380836"/>
          <a:ext cx="8574178" cy="2767832"/>
        </p:xfrm>
        <a:graphic>
          <a:graphicData uri="http://schemas.openxmlformats.org/drawingml/2006/table">
            <a:tbl>
              <a:tblPr firstRow="1" bandRow="1">
                <a:tableStyleId>{3B4B98B0-60AC-42C2-AFA5-B58CD77FA1E5}</a:tableStyleId>
              </a:tblPr>
              <a:tblGrid>
                <a:gridCol w="2492954"/>
                <a:gridCol w="876643"/>
                <a:gridCol w="1707147"/>
                <a:gridCol w="1974047"/>
                <a:gridCol w="1523387"/>
              </a:tblGrid>
              <a:tr h="403458">
                <a:tc>
                  <a:txBody>
                    <a:bodyPr/>
                    <a:lstStyle/>
                    <a:p>
                      <a:pPr algn="ctr">
                        <a:lnSpc>
                          <a:spcPct val="80000"/>
                        </a:lnSpc>
                      </a:pPr>
                      <a:r>
                        <a:rPr lang="en-AU" altLang="ja-JP" b="0" spc="-100" dirty="0" smtClean="0"/>
                        <a:t>Source Name</a:t>
                      </a:r>
                      <a:endParaRPr lang="en-US" b="0" spc="-100" dirty="0"/>
                    </a:p>
                  </a:txBody>
                  <a:tcPr anchor="ctr"/>
                </a:tc>
                <a:tc>
                  <a:txBody>
                    <a:bodyPr/>
                    <a:lstStyle/>
                    <a:p>
                      <a:pPr algn="ctr">
                        <a:lnSpc>
                          <a:spcPct val="80000"/>
                        </a:lnSpc>
                      </a:pPr>
                      <a:r>
                        <a:rPr lang="en-US" altLang="ja-JP" b="0" spc="-100" dirty="0" smtClean="0"/>
                        <a:t>Class</a:t>
                      </a:r>
                      <a:endParaRPr lang="en-US" b="0" spc="-100" dirty="0"/>
                    </a:p>
                  </a:txBody>
                  <a:tcPr anchor="ctr"/>
                </a:tc>
                <a:tc>
                  <a:txBody>
                    <a:bodyPr/>
                    <a:lstStyle/>
                    <a:p>
                      <a:pPr algn="ctr">
                        <a:lnSpc>
                          <a:spcPct val="80000"/>
                        </a:lnSpc>
                      </a:pPr>
                      <a:r>
                        <a:rPr lang="en-AU" altLang="ja-JP" b="0" spc="-100" dirty="0" smtClean="0"/>
                        <a:t>Distance</a:t>
                      </a:r>
                      <a:r>
                        <a:rPr lang="en-US" altLang="ja-JP" b="0" spc="-100" dirty="0" smtClean="0"/>
                        <a:t> (</a:t>
                      </a:r>
                      <a:r>
                        <a:rPr lang="en-US" altLang="ja-JP" b="0" i="0" spc="-100" dirty="0" smtClean="0"/>
                        <a:t>pc)</a:t>
                      </a:r>
                      <a:endParaRPr lang="en-US" b="0" i="0" spc="-100" dirty="0"/>
                    </a:p>
                  </a:txBody>
                  <a:tcPr anchor="ctr"/>
                </a:tc>
                <a:tc>
                  <a:txBody>
                    <a:bodyPr/>
                    <a:lstStyle/>
                    <a:p>
                      <a:pPr algn="ctr">
                        <a:lnSpc>
                          <a:spcPct val="80000"/>
                        </a:lnSpc>
                      </a:pPr>
                      <a:r>
                        <a:rPr lang="en-AU" altLang="ja-JP" b="0" spc="-100" dirty="0" smtClean="0"/>
                        <a:t>Luminosity</a:t>
                      </a:r>
                      <a:r>
                        <a:rPr lang="en-US" altLang="ja-JP" b="0" spc="-100" dirty="0" smtClean="0"/>
                        <a:t> (</a:t>
                      </a:r>
                      <a:r>
                        <a:rPr lang="en-US" altLang="ja-JP" b="0" i="1" spc="-100" dirty="0" smtClean="0"/>
                        <a:t>L</a:t>
                      </a:r>
                      <a:r>
                        <a:rPr lang="en-US" altLang="ja-JP" b="0" i="0" spc="-100" baseline="-25000" dirty="0" smtClean="0">
                          <a:latin typeface="Wingdings"/>
                          <a:ea typeface="Wingdings"/>
                          <a:cs typeface="Wingdings"/>
                          <a:sym typeface="Wingdings"/>
                        </a:rPr>
                        <a:t></a:t>
                      </a:r>
                      <a:r>
                        <a:rPr lang="en-US" altLang="ja-JP" b="0" spc="-100" baseline="0" dirty="0" smtClean="0"/>
                        <a:t>)</a:t>
                      </a:r>
                      <a:endParaRPr lang="en-US" b="0" spc="-100" baseline="0" dirty="0"/>
                    </a:p>
                  </a:txBody>
                  <a:tcPr anchor="ctr"/>
                </a:tc>
                <a:tc>
                  <a:txBody>
                    <a:bodyPr/>
                    <a:lstStyle/>
                    <a:p>
                      <a:pPr algn="ctr">
                        <a:lnSpc>
                          <a:spcPct val="80000"/>
                        </a:lnSpc>
                      </a:pPr>
                      <a:r>
                        <a:rPr lang="en-AU" b="0" spc="-100" dirty="0" smtClean="0"/>
                        <a:t>Chemistry</a:t>
                      </a:r>
                      <a:endParaRPr lang="en-US" b="0" spc="-100" dirty="0"/>
                    </a:p>
                  </a:txBody>
                  <a:tcPr anchor="ctr"/>
                </a:tc>
              </a:tr>
              <a:tr h="403458">
                <a:tc>
                  <a:txBody>
                    <a:bodyPr/>
                    <a:lstStyle/>
                    <a:p>
                      <a:pPr algn="ctr">
                        <a:lnSpc>
                          <a:spcPct val="80000"/>
                        </a:lnSpc>
                      </a:pPr>
                      <a:r>
                        <a:rPr lang="en-US" b="0" spc="-100" dirty="0" smtClean="0"/>
                        <a:t>L1527</a:t>
                      </a:r>
                      <a:endParaRPr lang="en-US" b="0" spc="-100" dirty="0"/>
                    </a:p>
                  </a:txBody>
                  <a:tcPr anchor="ctr"/>
                </a:tc>
                <a:tc>
                  <a:txBody>
                    <a:bodyPr/>
                    <a:lstStyle/>
                    <a:p>
                      <a:pPr algn="ctr">
                        <a:lnSpc>
                          <a:spcPct val="80000"/>
                        </a:lnSpc>
                      </a:pPr>
                      <a:r>
                        <a:rPr lang="en-US" altLang="ja-JP" b="0" spc="-100" dirty="0" smtClean="0"/>
                        <a:t>0/I</a:t>
                      </a:r>
                      <a:endParaRPr lang="en-US" b="0" spc="-100" dirty="0"/>
                    </a:p>
                  </a:txBody>
                  <a:tcPr anchor="ctr"/>
                </a:tc>
                <a:tc>
                  <a:txBody>
                    <a:bodyPr/>
                    <a:lstStyle/>
                    <a:p>
                      <a:pPr algn="ctr">
                        <a:lnSpc>
                          <a:spcPct val="80000"/>
                        </a:lnSpc>
                      </a:pPr>
                      <a:r>
                        <a:rPr lang="en-US" b="0" spc="-100" dirty="0" smtClean="0"/>
                        <a:t>137</a:t>
                      </a:r>
                      <a:endParaRPr lang="en-US" b="0" spc="-100" dirty="0"/>
                    </a:p>
                  </a:txBody>
                  <a:tcPr anchor="ctr"/>
                </a:tc>
                <a:tc>
                  <a:txBody>
                    <a:bodyPr/>
                    <a:lstStyle/>
                    <a:p>
                      <a:pPr algn="ctr">
                        <a:lnSpc>
                          <a:spcPct val="80000"/>
                        </a:lnSpc>
                      </a:pPr>
                      <a:r>
                        <a:rPr lang="en-US" b="0" spc="-100" dirty="0" smtClean="0"/>
                        <a:t>1.7</a:t>
                      </a:r>
                      <a:endParaRPr lang="en-US" b="0" spc="-100" dirty="0"/>
                    </a:p>
                  </a:txBody>
                  <a:tcPr anchor="ctr"/>
                </a:tc>
                <a:tc>
                  <a:txBody>
                    <a:bodyPr/>
                    <a:lstStyle/>
                    <a:p>
                      <a:pPr algn="ctr">
                        <a:lnSpc>
                          <a:spcPct val="80000"/>
                        </a:lnSpc>
                      </a:pPr>
                      <a:r>
                        <a:rPr lang="en-US" b="0" spc="-100" dirty="0" smtClean="0"/>
                        <a:t>WCCC</a:t>
                      </a:r>
                      <a:endParaRPr lang="en-US" b="0" spc="-100" dirty="0"/>
                    </a:p>
                  </a:txBody>
                  <a:tcPr anchor="ctr"/>
                </a:tc>
              </a:tr>
              <a:tr h="403458">
                <a:tc>
                  <a:txBody>
                    <a:bodyPr/>
                    <a:lstStyle/>
                    <a:p>
                      <a:pPr algn="ctr">
                        <a:lnSpc>
                          <a:spcPct val="80000"/>
                        </a:lnSpc>
                      </a:pPr>
                      <a:r>
                        <a:rPr lang="en-US" b="0" spc="-100" dirty="0" smtClean="0"/>
                        <a:t>IRAS 15398</a:t>
                      </a:r>
                      <a:r>
                        <a:rPr lang="en-US" altLang="ja-JP" b="0" spc="-100" dirty="0" smtClean="0"/>
                        <a:t>−</a:t>
                      </a:r>
                      <a:r>
                        <a:rPr lang="en-US" b="0" spc="-100" dirty="0" smtClean="0"/>
                        <a:t>3359</a:t>
                      </a:r>
                      <a:endParaRPr lang="en-US" b="0" spc="-100" dirty="0"/>
                    </a:p>
                  </a:txBody>
                  <a:tcPr anchor="ctr"/>
                </a:tc>
                <a:tc>
                  <a:txBody>
                    <a:bodyPr/>
                    <a:lstStyle/>
                    <a:p>
                      <a:pPr algn="ctr">
                        <a:lnSpc>
                          <a:spcPct val="80000"/>
                        </a:lnSpc>
                      </a:pPr>
                      <a:r>
                        <a:rPr lang="en-US" altLang="ja-JP" b="0" spc="-100" dirty="0" smtClean="0"/>
                        <a:t>0/I</a:t>
                      </a:r>
                      <a:endParaRPr lang="en-US" b="0" spc="-100" dirty="0"/>
                    </a:p>
                  </a:txBody>
                  <a:tcPr anchor="ctr"/>
                </a:tc>
                <a:tc>
                  <a:txBody>
                    <a:bodyPr/>
                    <a:lstStyle/>
                    <a:p>
                      <a:pPr algn="ctr">
                        <a:lnSpc>
                          <a:spcPct val="80000"/>
                        </a:lnSpc>
                      </a:pPr>
                      <a:r>
                        <a:rPr lang="en-US" b="0" spc="-100" dirty="0" smtClean="0"/>
                        <a:t>155</a:t>
                      </a:r>
                      <a:endParaRPr lang="en-US" b="0" spc="-100" dirty="0"/>
                    </a:p>
                  </a:txBody>
                  <a:tcPr anchor="ctr"/>
                </a:tc>
                <a:tc>
                  <a:txBody>
                    <a:bodyPr/>
                    <a:lstStyle/>
                    <a:p>
                      <a:pPr algn="ctr">
                        <a:lnSpc>
                          <a:spcPct val="80000"/>
                        </a:lnSpc>
                      </a:pPr>
                      <a:r>
                        <a:rPr lang="en-US" b="0" spc="-100" dirty="0" smtClean="0"/>
                        <a:t>1.8</a:t>
                      </a:r>
                      <a:endParaRPr lang="en-US" b="0" spc="-100" dirty="0"/>
                    </a:p>
                  </a:txBody>
                  <a:tcPr anchor="ctr"/>
                </a:tc>
                <a:tc>
                  <a:txBody>
                    <a:bodyPr/>
                    <a:lstStyle/>
                    <a:p>
                      <a:pPr algn="ctr">
                        <a:lnSpc>
                          <a:spcPct val="80000"/>
                        </a:lnSpc>
                      </a:pPr>
                      <a:r>
                        <a:rPr lang="en-US" b="0" spc="-100" dirty="0" smtClean="0"/>
                        <a:t>WCCC</a:t>
                      </a:r>
                      <a:endParaRPr lang="en-US" b="0" spc="-100" dirty="0"/>
                    </a:p>
                  </a:txBody>
                  <a:tcPr anchor="ctr"/>
                </a:tc>
              </a:tr>
              <a:tr h="577000">
                <a:tc>
                  <a:txBody>
                    <a:bodyPr/>
                    <a:lstStyle/>
                    <a:p>
                      <a:pPr algn="ctr">
                        <a:lnSpc>
                          <a:spcPct val="80000"/>
                        </a:lnSpc>
                      </a:pPr>
                      <a:r>
                        <a:rPr lang="en-US" b="0" spc="-100" dirty="0" smtClean="0"/>
                        <a:t>IRAS 16293</a:t>
                      </a:r>
                      <a:r>
                        <a:rPr lang="en-US" altLang="ja-JP" b="0" spc="-100" dirty="0" smtClean="0"/>
                        <a:t>−</a:t>
                      </a:r>
                      <a:r>
                        <a:rPr lang="en-US" b="0" spc="-100" dirty="0" smtClean="0"/>
                        <a:t>2422 Source A</a:t>
                      </a:r>
                      <a:endParaRPr lang="en-US" b="0" spc="-100" dirty="0"/>
                    </a:p>
                  </a:txBody>
                  <a:tcPr anchor="ctr"/>
                </a:tc>
                <a:tc>
                  <a:txBody>
                    <a:bodyPr/>
                    <a:lstStyle/>
                    <a:p>
                      <a:pPr algn="ctr">
                        <a:lnSpc>
                          <a:spcPct val="80000"/>
                        </a:lnSpc>
                      </a:pPr>
                      <a:r>
                        <a:rPr lang="ja-JP" altLang="ja-JP" b="0" spc="-100" dirty="0" smtClean="0"/>
                        <a:t>0</a:t>
                      </a:r>
                      <a:endParaRPr lang="en-US" b="0" spc="-100" dirty="0"/>
                    </a:p>
                  </a:txBody>
                  <a:tcPr anchor="ctr"/>
                </a:tc>
                <a:tc>
                  <a:txBody>
                    <a:bodyPr/>
                    <a:lstStyle/>
                    <a:p>
                      <a:pPr algn="ctr">
                        <a:lnSpc>
                          <a:spcPct val="80000"/>
                        </a:lnSpc>
                      </a:pPr>
                      <a:r>
                        <a:rPr lang="en-US" b="0" spc="-100" dirty="0" smtClean="0"/>
                        <a:t>137-147</a:t>
                      </a:r>
                      <a:endParaRPr lang="en-US" b="0" spc="-100" dirty="0"/>
                    </a:p>
                  </a:txBody>
                  <a:tcPr anchor="ctr"/>
                </a:tc>
                <a:tc>
                  <a:txBody>
                    <a:bodyPr/>
                    <a:lstStyle/>
                    <a:p>
                      <a:pPr algn="ctr">
                        <a:lnSpc>
                          <a:spcPct val="80000"/>
                        </a:lnSpc>
                      </a:pPr>
                      <a:r>
                        <a:rPr lang="en-US" b="0" spc="-100" dirty="0" smtClean="0"/>
                        <a:t>22 (A+B)</a:t>
                      </a:r>
                      <a:endParaRPr lang="en-US" b="0" spc="-100" dirty="0"/>
                    </a:p>
                  </a:txBody>
                  <a:tcPr anchor="ctr"/>
                </a:tc>
                <a:tc>
                  <a:txBody>
                    <a:bodyPr/>
                    <a:lstStyle/>
                    <a:p>
                      <a:pPr algn="ctr">
                        <a:lnSpc>
                          <a:spcPct val="80000"/>
                        </a:lnSpc>
                      </a:pPr>
                      <a:r>
                        <a:rPr lang="en-US" b="0" spc="-100" dirty="0" smtClean="0"/>
                        <a:t>hot </a:t>
                      </a:r>
                      <a:r>
                        <a:rPr lang="en-US" b="0" spc="-100" dirty="0" err="1" smtClean="0"/>
                        <a:t>corino</a:t>
                      </a:r>
                      <a:r>
                        <a:rPr lang="en-US" b="0" spc="-100" dirty="0" smtClean="0"/>
                        <a:t> chemistry</a:t>
                      </a:r>
                      <a:endParaRPr lang="en-US" b="0" spc="-100" dirty="0"/>
                    </a:p>
                  </a:txBody>
                  <a:tcPr anchor="ctr"/>
                </a:tc>
              </a:tr>
              <a:tr h="577000">
                <a:tc>
                  <a:txBody>
                    <a:bodyPr/>
                    <a:lstStyle/>
                    <a:p>
                      <a:pPr algn="ctr">
                        <a:lnSpc>
                          <a:spcPct val="80000"/>
                        </a:lnSpc>
                      </a:pPr>
                      <a:r>
                        <a:rPr lang="en-US" b="0" spc="-100" dirty="0" smtClean="0"/>
                        <a:t>IRAS 16293</a:t>
                      </a:r>
                      <a:r>
                        <a:rPr lang="en-US" altLang="ja-JP" b="0" spc="-100" dirty="0" smtClean="0"/>
                        <a:t>−</a:t>
                      </a:r>
                      <a:r>
                        <a:rPr lang="en-US" b="0" spc="-100" dirty="0" smtClean="0"/>
                        <a:t>2422 Source B</a:t>
                      </a:r>
                      <a:endParaRPr lang="en-US" b="0" spc="-100" dirty="0"/>
                    </a:p>
                  </a:txBody>
                  <a:tcPr anchor="ctr"/>
                </a:tc>
                <a:tc>
                  <a:txBody>
                    <a:bodyPr/>
                    <a:lstStyle/>
                    <a:p>
                      <a:pPr algn="ctr">
                        <a:lnSpc>
                          <a:spcPct val="80000"/>
                        </a:lnSpc>
                      </a:pPr>
                      <a:r>
                        <a:rPr lang="en-US" altLang="ja-JP" b="0" spc="-100" dirty="0" smtClean="0"/>
                        <a:t>0</a:t>
                      </a:r>
                      <a:endParaRPr lang="en-US" b="0" spc="-100" dirty="0"/>
                    </a:p>
                  </a:txBody>
                  <a:tcPr anchor="ctr"/>
                </a:tc>
                <a:tc>
                  <a:txBody>
                    <a:bodyPr/>
                    <a:lstStyle/>
                    <a:p>
                      <a:pPr algn="ctr">
                        <a:lnSpc>
                          <a:spcPct val="80000"/>
                        </a:lnSpc>
                      </a:pPr>
                      <a:r>
                        <a:rPr lang="en-US" b="0" spc="-100" dirty="0" smtClean="0"/>
                        <a:t>137-147</a:t>
                      </a:r>
                      <a:endParaRPr lang="en-US" b="0" spc="-100" dirty="0"/>
                    </a:p>
                  </a:txBody>
                  <a:tcPr anchor="ctr"/>
                </a:tc>
                <a:tc>
                  <a:txBody>
                    <a:bodyPr/>
                    <a:lstStyle/>
                    <a:p>
                      <a:pPr algn="ctr">
                        <a:lnSpc>
                          <a:spcPct val="80000"/>
                        </a:lnSpc>
                      </a:pPr>
                      <a:r>
                        <a:rPr lang="en-US" b="0" spc="-100" dirty="0" smtClean="0"/>
                        <a:t>22 (A+B)</a:t>
                      </a:r>
                      <a:endParaRPr lang="en-US" b="0" spc="-100" dirty="0"/>
                    </a:p>
                  </a:txBody>
                  <a:tcPr anchor="ctr"/>
                </a:tc>
                <a:tc>
                  <a:txBody>
                    <a:bodyPr/>
                    <a:lstStyle/>
                    <a:p>
                      <a:pPr algn="ctr">
                        <a:lnSpc>
                          <a:spcPct val="80000"/>
                        </a:lnSpc>
                      </a:pPr>
                      <a:r>
                        <a:rPr lang="en-US" b="0" spc="-100" dirty="0" smtClean="0"/>
                        <a:t>hot </a:t>
                      </a:r>
                      <a:r>
                        <a:rPr lang="en-US" b="0" spc="-100" dirty="0" err="1" smtClean="0"/>
                        <a:t>corino</a:t>
                      </a:r>
                      <a:r>
                        <a:rPr lang="en-US" b="0" spc="-100" dirty="0" smtClean="0"/>
                        <a:t> chemistry</a:t>
                      </a:r>
                      <a:endParaRPr lang="en-US" b="0" spc="-100" dirty="0"/>
                    </a:p>
                  </a:txBody>
                  <a:tcPr anchor="ctr"/>
                </a:tc>
              </a:tr>
              <a:tr h="403458">
                <a:tc>
                  <a:txBody>
                    <a:bodyPr/>
                    <a:lstStyle/>
                    <a:p>
                      <a:pPr algn="ctr">
                        <a:lnSpc>
                          <a:spcPct val="80000"/>
                        </a:lnSpc>
                      </a:pPr>
                      <a:r>
                        <a:rPr lang="en-US" b="0" spc="-100" dirty="0" smtClean="0"/>
                        <a:t>L483</a:t>
                      </a:r>
                      <a:endParaRPr lang="en-US" b="0" spc="-100" dirty="0"/>
                    </a:p>
                  </a:txBody>
                  <a:tcPr anchor="ctr"/>
                </a:tc>
                <a:tc>
                  <a:txBody>
                    <a:bodyPr/>
                    <a:lstStyle/>
                    <a:p>
                      <a:pPr algn="ctr">
                        <a:lnSpc>
                          <a:spcPct val="80000"/>
                        </a:lnSpc>
                      </a:pPr>
                      <a:r>
                        <a:rPr lang="en-US" altLang="ja-JP" b="0" spc="-100" dirty="0" smtClean="0"/>
                        <a:t>0</a:t>
                      </a:r>
                      <a:endParaRPr lang="en-US" b="0" spc="-100" dirty="0"/>
                    </a:p>
                  </a:txBody>
                  <a:tcPr anchor="ctr"/>
                </a:tc>
                <a:tc>
                  <a:txBody>
                    <a:bodyPr/>
                    <a:lstStyle/>
                    <a:p>
                      <a:pPr algn="ctr">
                        <a:lnSpc>
                          <a:spcPct val="80000"/>
                        </a:lnSpc>
                      </a:pPr>
                      <a:r>
                        <a:rPr lang="en-US" b="0" spc="-100" dirty="0" smtClean="0"/>
                        <a:t>200</a:t>
                      </a:r>
                      <a:endParaRPr lang="en-US" b="0" spc="-100" dirty="0"/>
                    </a:p>
                  </a:txBody>
                  <a:tcPr anchor="ctr"/>
                </a:tc>
                <a:tc>
                  <a:txBody>
                    <a:bodyPr/>
                    <a:lstStyle/>
                    <a:p>
                      <a:pPr algn="ctr">
                        <a:lnSpc>
                          <a:spcPct val="80000"/>
                        </a:lnSpc>
                      </a:pPr>
                      <a:r>
                        <a:rPr lang="en-US" b="0" spc="-100" dirty="0" smtClean="0"/>
                        <a:t>13</a:t>
                      </a:r>
                      <a:endParaRPr lang="en-US" b="0" spc="-100" dirty="0"/>
                    </a:p>
                  </a:txBody>
                  <a:tcPr anchor="ctr"/>
                </a:tc>
                <a:tc>
                  <a:txBody>
                    <a:bodyPr/>
                    <a:lstStyle/>
                    <a:p>
                      <a:pPr algn="ctr">
                        <a:lnSpc>
                          <a:spcPct val="80000"/>
                        </a:lnSpc>
                      </a:pPr>
                      <a:r>
                        <a:rPr lang="en-US" altLang="ja-JP" b="0" spc="-100" dirty="0" smtClean="0"/>
                        <a:t>WCCC?</a:t>
                      </a:r>
                      <a:endParaRPr lang="en-US" b="0" spc="-100" dirty="0"/>
                    </a:p>
                  </a:txBody>
                  <a:tcPr anchor="ctr"/>
                </a:tc>
              </a:tr>
            </a:tbl>
          </a:graphicData>
        </a:graphic>
      </p:graphicFrame>
      <p:sp>
        <p:nvSpPr>
          <p:cNvPr id="10" name="正方形/長方形 10"/>
          <p:cNvSpPr/>
          <p:nvPr/>
        </p:nvSpPr>
        <p:spPr>
          <a:xfrm>
            <a:off x="293868" y="2576056"/>
            <a:ext cx="8572320" cy="611063"/>
          </a:xfrm>
          <a:prstGeom prst="rect">
            <a:avLst/>
          </a:prstGeom>
          <a:noFill/>
          <a:ln w="22733">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フッター プレースホルダー 6"/>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3" name="日付プレースホルダー 12"/>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6</a:t>
            </a:fld>
            <a:r>
              <a:rPr kumimoji="1" lang="en-US" altLang="ja-JP" smtClean="0"/>
              <a:t> / 23</a:t>
            </a:r>
            <a:endParaRPr kumimoji="1" lang="ja-JP" altLang="en-US" dirty="0"/>
          </a:p>
        </p:txBody>
      </p:sp>
    </p:spTree>
    <p:extLst>
      <p:ext uri="{BB962C8B-B14F-4D97-AF65-F5344CB8AC3E}">
        <p14:creationId xmlns:p14="http://schemas.microsoft.com/office/powerpoint/2010/main" val="345950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cs typeface="News Gothic MT"/>
              </a:rPr>
              <a:t>IRAS 16293−2422:</a:t>
            </a:r>
            <a:r>
              <a:rPr lang="ja-JP" altLang="en-US" dirty="0">
                <a:cs typeface="News Gothic MT"/>
              </a:rPr>
              <a:t> </a:t>
            </a:r>
            <a:r>
              <a:rPr lang="en-US" altLang="ja-JP" dirty="0">
                <a:cs typeface="News Gothic MT"/>
              </a:rPr>
              <a:t>Class 0, Hot </a:t>
            </a:r>
            <a:r>
              <a:rPr lang="en-US" altLang="ja-JP" dirty="0" err="1">
                <a:cs typeface="News Gothic MT"/>
              </a:rPr>
              <a:t>Corino</a:t>
            </a:r>
            <a:endParaRPr kumimoji="1" lang="ja-JP" altLang="en-US" dirty="0">
              <a:latin typeface="News Gothic MT"/>
              <a:cs typeface="News Gothic MT"/>
            </a:endParaRPr>
          </a:p>
        </p:txBody>
      </p:sp>
      <p:sp>
        <p:nvSpPr>
          <p:cNvPr id="6" name="コンテンツ プレースホルダー 5"/>
          <p:cNvSpPr>
            <a:spLocks noGrp="1"/>
          </p:cNvSpPr>
          <p:nvPr>
            <p:ph sz="quarter" idx="1"/>
          </p:nvPr>
        </p:nvSpPr>
        <p:spPr>
          <a:xfrm>
            <a:off x="295307" y="1363663"/>
            <a:ext cx="8572559" cy="5001052"/>
          </a:xfrm>
        </p:spPr>
        <p:txBody>
          <a:bodyPr>
            <a:normAutofit fontScale="85000" lnSpcReduction="20000"/>
          </a:bodyPr>
          <a:lstStyle/>
          <a:p>
            <a:pPr marL="0" indent="-273600">
              <a:lnSpc>
                <a:spcPct val="90000"/>
              </a:lnSpc>
            </a:pPr>
            <a:r>
              <a:rPr lang="en-AU" altLang="ja-JP" dirty="0"/>
              <a:t>Well-studied low-mass star forming region (Class 0) </a:t>
            </a:r>
          </a:p>
          <a:p>
            <a:pPr marL="0" indent="-273600">
              <a:lnSpc>
                <a:spcPct val="90000"/>
              </a:lnSpc>
              <a:spcBef>
                <a:spcPts val="1300"/>
              </a:spcBef>
            </a:pPr>
            <a:r>
              <a:rPr lang="en-AU" altLang="ja-JP" dirty="0"/>
              <a:t>In </a:t>
            </a:r>
            <a:r>
              <a:rPr lang="en-AU" altLang="ja-JP" dirty="0" err="1"/>
              <a:t>Ophiuchus</a:t>
            </a:r>
            <a:endParaRPr lang="en-AU" altLang="ja-JP" dirty="0"/>
          </a:p>
          <a:p>
            <a:pPr marL="540000" lvl="1">
              <a:lnSpc>
                <a:spcPct val="90000"/>
              </a:lnSpc>
              <a:spcBef>
                <a:spcPts val="850"/>
              </a:spcBef>
            </a:pPr>
            <a:r>
              <a:rPr lang="en-AU" altLang="ja-JP" sz="2200" dirty="0"/>
              <a:t>Distance</a:t>
            </a:r>
          </a:p>
          <a:p>
            <a:pPr marL="633600" lvl="2">
              <a:lnSpc>
                <a:spcPct val="90000"/>
              </a:lnSpc>
              <a:spcBef>
                <a:spcPts val="850"/>
              </a:spcBef>
            </a:pPr>
            <a:r>
              <a:rPr lang="en-AU" altLang="ja-JP" i="1" dirty="0"/>
              <a:t>d</a:t>
            </a:r>
            <a:r>
              <a:rPr lang="en-AU" altLang="ja-JP" dirty="0"/>
              <a:t> = 137</a:t>
            </a:r>
            <a:r>
              <a:rPr lang="en-AU" altLang="ja-JP" spc="-150" dirty="0"/>
              <a:t>~</a:t>
            </a:r>
            <a:r>
              <a:rPr lang="en-AU" altLang="ja-JP" dirty="0"/>
              <a:t>147 pc </a:t>
            </a:r>
          </a:p>
          <a:p>
            <a:pPr marL="622800" lvl="2" indent="0">
              <a:lnSpc>
                <a:spcPct val="90000"/>
              </a:lnSpc>
              <a:spcBef>
                <a:spcPts val="850"/>
              </a:spcBef>
              <a:buNone/>
            </a:pPr>
            <a:r>
              <a:rPr lang="en-AU" altLang="ja-JP" spc="-120" dirty="0"/>
              <a:t>(Ortiz-León et al. 2017)</a:t>
            </a:r>
          </a:p>
          <a:p>
            <a:pPr marL="633600" lvl="2">
              <a:lnSpc>
                <a:spcPct val="90000"/>
              </a:lnSpc>
              <a:spcBef>
                <a:spcPts val="850"/>
              </a:spcBef>
            </a:pPr>
            <a:r>
              <a:rPr lang="en-AU" altLang="ja-JP" i="1" dirty="0"/>
              <a:t>d</a:t>
            </a:r>
            <a:r>
              <a:rPr lang="en-AU" altLang="ja-JP" dirty="0"/>
              <a:t> = 120 pc </a:t>
            </a:r>
          </a:p>
          <a:p>
            <a:pPr marL="622800" lvl="2" indent="0">
              <a:lnSpc>
                <a:spcPct val="90000"/>
              </a:lnSpc>
              <a:spcBef>
                <a:spcPts val="850"/>
              </a:spcBef>
              <a:buNone/>
            </a:pPr>
            <a:r>
              <a:rPr lang="en-AU" altLang="ja-JP" dirty="0"/>
              <a:t>(Chandler et al. 2005)</a:t>
            </a:r>
          </a:p>
          <a:p>
            <a:pPr marL="0" indent="-273600">
              <a:lnSpc>
                <a:spcPct val="90000"/>
              </a:lnSpc>
            </a:pPr>
            <a:r>
              <a:rPr lang="en-US" altLang="ja-JP" dirty="0"/>
              <a:t>Prototypical hot </a:t>
            </a:r>
            <a:r>
              <a:rPr lang="en-US" altLang="ja-JP" dirty="0" err="1"/>
              <a:t>corino</a:t>
            </a:r>
            <a:endParaRPr lang="en-US" altLang="ja-JP" dirty="0"/>
          </a:p>
          <a:p>
            <a:pPr marL="540000" lvl="1">
              <a:lnSpc>
                <a:spcPct val="90000"/>
              </a:lnSpc>
              <a:spcBef>
                <a:spcPts val="850"/>
              </a:spcBef>
              <a:buClr>
                <a:srgbClr val="94B6D2"/>
              </a:buClr>
            </a:pPr>
            <a:r>
              <a:rPr lang="en-US" altLang="ja-JP" sz="2200" spc="-120" dirty="0">
                <a:solidFill>
                  <a:prstClr val="black"/>
                </a:solidFill>
              </a:rPr>
              <a:t>Complex</a:t>
            </a:r>
            <a:r>
              <a:rPr lang="ja-JP" altLang="en-US" sz="2200" spc="-120" dirty="0">
                <a:solidFill>
                  <a:prstClr val="black"/>
                </a:solidFill>
              </a:rPr>
              <a:t> </a:t>
            </a:r>
            <a:r>
              <a:rPr lang="en-US" altLang="ja-JP" sz="2200" spc="-120" dirty="0">
                <a:solidFill>
                  <a:prstClr val="black"/>
                </a:solidFill>
              </a:rPr>
              <a:t>organic</a:t>
            </a:r>
            <a:r>
              <a:rPr lang="ja-JP" altLang="en-US" sz="2200" spc="-120" dirty="0">
                <a:solidFill>
                  <a:prstClr val="black"/>
                </a:solidFill>
              </a:rPr>
              <a:t> </a:t>
            </a:r>
            <a:r>
              <a:rPr lang="en-US" altLang="ja-JP" sz="2200" spc="-120" dirty="0">
                <a:solidFill>
                  <a:prstClr val="black"/>
                </a:solidFill>
              </a:rPr>
              <a:t>molecules</a:t>
            </a:r>
          </a:p>
          <a:p>
            <a:pPr marL="554400" lvl="1" indent="0">
              <a:lnSpc>
                <a:spcPct val="90000"/>
              </a:lnSpc>
              <a:spcBef>
                <a:spcPts val="850"/>
              </a:spcBef>
              <a:buClr>
                <a:srgbClr val="94B6D2"/>
              </a:buClr>
              <a:buNone/>
            </a:pPr>
            <a:r>
              <a:rPr lang="en-US" altLang="ja-JP" sz="2200" dirty="0">
                <a:solidFill>
                  <a:prstClr val="black"/>
                </a:solidFill>
              </a:rPr>
              <a:t>(COMs)</a:t>
            </a:r>
            <a:endParaRPr lang="en-AU" altLang="ja-JP" sz="2200" dirty="0">
              <a:solidFill>
                <a:prstClr val="black"/>
              </a:solidFill>
            </a:endParaRPr>
          </a:p>
          <a:p>
            <a:pPr marL="0" indent="-273600">
              <a:lnSpc>
                <a:spcPct val="90000"/>
              </a:lnSpc>
              <a:spcBef>
                <a:spcPts val="1750"/>
              </a:spcBef>
            </a:pPr>
            <a:r>
              <a:rPr lang="en-US" altLang="ja-JP" dirty="0"/>
              <a:t>Rotation</a:t>
            </a:r>
            <a:r>
              <a:rPr lang="ja-JP" altLang="en-US" dirty="0"/>
              <a:t> </a:t>
            </a:r>
            <a:r>
              <a:rPr lang="en-US" altLang="ja-JP" dirty="0"/>
              <a:t>Motion</a:t>
            </a:r>
            <a:endParaRPr lang="en-AU" altLang="ja-JP" dirty="0"/>
          </a:p>
          <a:p>
            <a:pPr marL="540000" lvl="1">
              <a:lnSpc>
                <a:spcPct val="90000"/>
              </a:lnSpc>
              <a:spcBef>
                <a:spcPts val="850"/>
              </a:spcBef>
            </a:pPr>
            <a:r>
              <a:rPr lang="en-AU" altLang="ja-JP" sz="2200" dirty="0"/>
              <a:t>In Source A</a:t>
            </a:r>
          </a:p>
          <a:p>
            <a:pPr marL="540000" lvl="1">
              <a:lnSpc>
                <a:spcPct val="90000"/>
              </a:lnSpc>
              <a:spcBef>
                <a:spcPts val="850"/>
              </a:spcBef>
            </a:pPr>
            <a:r>
              <a:rPr lang="en-AU" altLang="ja-JP" sz="2200" dirty="0"/>
              <a:t>e.g. C</a:t>
            </a:r>
            <a:r>
              <a:rPr lang="en-AU" altLang="ja-JP" sz="2200" baseline="30000" dirty="0"/>
              <a:t>17</a:t>
            </a:r>
            <a:r>
              <a:rPr lang="en-AU" altLang="ja-JP" sz="2200" dirty="0"/>
              <a:t>O, C</a:t>
            </a:r>
            <a:r>
              <a:rPr lang="en-AU" altLang="ja-JP" sz="2200" baseline="30000" dirty="0"/>
              <a:t>34</a:t>
            </a:r>
            <a:r>
              <a:rPr lang="en-AU" altLang="ja-JP" sz="2200" dirty="0"/>
              <a:t>S (SMA + </a:t>
            </a:r>
            <a:r>
              <a:rPr lang="en-AU" altLang="ja-JP" sz="2200" dirty="0" err="1"/>
              <a:t>eSMA</a:t>
            </a:r>
            <a:r>
              <a:rPr lang="en-AU" altLang="ja-JP" sz="2200" dirty="0"/>
              <a:t>) </a:t>
            </a:r>
          </a:p>
          <a:p>
            <a:pPr marL="518400" lvl="1" indent="0">
              <a:lnSpc>
                <a:spcPct val="90000"/>
              </a:lnSpc>
              <a:spcBef>
                <a:spcPts val="850"/>
              </a:spcBef>
              <a:buNone/>
            </a:pPr>
            <a:r>
              <a:rPr lang="en-AU" altLang="ja-JP" sz="2200" dirty="0"/>
              <a:t>(</a:t>
            </a:r>
            <a:r>
              <a:rPr lang="en-AU" altLang="ja-JP" sz="2200" dirty="0" err="1"/>
              <a:t>Jørgensen</a:t>
            </a:r>
            <a:r>
              <a:rPr lang="en-AU" altLang="ja-JP" sz="2200" dirty="0"/>
              <a:t>+ 2012; Pineda+ 2012; Favre+ 2014)</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436" y="1878441"/>
            <a:ext cx="5425764" cy="3857704"/>
          </a:xfrm>
          <a:prstGeom prst="rect">
            <a:avLst/>
          </a:prstGeom>
        </p:spPr>
      </p:pic>
      <p:cxnSp>
        <p:nvCxnSpPr>
          <p:cNvPr id="8" name="直線矢印コネクタ 7"/>
          <p:cNvCxnSpPr/>
          <p:nvPr/>
        </p:nvCxnSpPr>
        <p:spPr>
          <a:xfrm flipH="1" flipV="1">
            <a:off x="5047330" y="3831379"/>
            <a:ext cx="1459489" cy="693707"/>
          </a:xfrm>
          <a:prstGeom prst="straightConnector1">
            <a:avLst/>
          </a:prstGeom>
          <a:ln w="38100" cap="rnd">
            <a:solidFill>
              <a:schemeClr val="bg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p:nvPr/>
        </p:nvCxnSpPr>
        <p:spPr>
          <a:xfrm rot="16200000" flipH="1" flipV="1">
            <a:off x="5039559" y="3823592"/>
            <a:ext cx="1459489" cy="693707"/>
          </a:xfrm>
          <a:prstGeom prst="straightConnector1">
            <a:avLst/>
          </a:prstGeom>
          <a:ln w="38100" cap="rnd">
            <a:solidFill>
              <a:schemeClr val="bg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3" name="日付プレースホルダー 12"/>
          <p:cNvSpPr>
            <a:spLocks noGrp="1"/>
          </p:cNvSpPr>
          <p:nvPr>
            <p:ph type="dt" sz="half" idx="10"/>
          </p:nvPr>
        </p:nvSpPr>
        <p:spPr/>
        <p:txBody>
          <a:bodyPr/>
          <a:lstStyle/>
          <a:p>
            <a:r>
              <a:rPr kumimoji="1" lang="en-AU" altLang="ja-JP" smtClean="0"/>
              <a:t>2017/11/20</a:t>
            </a:r>
            <a:endParaRPr kumimoji="1" lang="ja-JP" altLang="en-US"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7</a:t>
            </a:fld>
            <a:r>
              <a:rPr kumimoji="1" lang="en-US" altLang="ja-JP" smtClean="0"/>
              <a:t> / 23</a:t>
            </a:r>
            <a:endParaRPr kumimoji="1" lang="ja-JP" altLang="en-US" dirty="0"/>
          </a:p>
        </p:txBody>
      </p:sp>
    </p:spTree>
    <p:extLst>
      <p:ext uri="{BB962C8B-B14F-4D97-AF65-F5344CB8AC3E}">
        <p14:creationId xmlns:p14="http://schemas.microsoft.com/office/powerpoint/2010/main" val="277095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sz="quarter" idx="1"/>
          </p:nvPr>
        </p:nvSpPr>
        <p:spPr/>
        <p:txBody>
          <a:bodyPr>
            <a:normAutofit/>
          </a:bodyPr>
          <a:lstStyle/>
          <a:p>
            <a:r>
              <a:rPr lang="en-AU" altLang="ja-JP" dirty="0"/>
              <a:t>Envelope traced by </a:t>
            </a:r>
            <a:r>
              <a:rPr lang="en-AU" altLang="ja-JP" dirty="0" smtClean="0"/>
              <a:t>OCS</a:t>
            </a:r>
          </a:p>
          <a:p>
            <a:pPr lvl="1">
              <a:spcBef>
                <a:spcPts val="850"/>
              </a:spcBef>
            </a:pPr>
            <a:r>
              <a:rPr lang="en-AU" altLang="ja-JP" sz="2400" dirty="0" smtClean="0"/>
              <a:t>Not the </a:t>
            </a:r>
            <a:r>
              <a:rPr lang="en-AU" altLang="ja-JP" sz="2400" dirty="0" err="1" smtClean="0"/>
              <a:t>Keplerian</a:t>
            </a:r>
            <a:r>
              <a:rPr lang="en-AU" altLang="ja-JP" sz="2400" dirty="0" smtClean="0"/>
              <a:t> motion</a:t>
            </a:r>
            <a:r>
              <a:rPr lang="ja-JP" altLang="en-US" sz="1800" dirty="0" smtClean="0"/>
              <a:t> </a:t>
            </a:r>
            <a:r>
              <a:rPr lang="en-US" altLang="ja-JP" sz="1800" dirty="0" smtClean="0"/>
              <a:t>(1.5</a:t>
            </a:r>
            <a:r>
              <a:rPr lang="ja-JP" altLang="en-US" sz="1800" dirty="0" smtClean="0"/>
              <a:t> </a:t>
            </a:r>
            <a:r>
              <a:rPr lang="en-AU" altLang="ja-JP" sz="1800" i="1" dirty="0"/>
              <a:t>M</a:t>
            </a:r>
            <a:r>
              <a:rPr lang="ja-JP" altLang="en-US" sz="1800" baseline="-25000" dirty="0"/>
              <a:t>⦿</a:t>
            </a:r>
            <a:r>
              <a:rPr lang="en-US" altLang="ja-JP" sz="1800" dirty="0" smtClean="0"/>
              <a:t>)</a:t>
            </a:r>
          </a:p>
          <a:p>
            <a:pPr lvl="1">
              <a:spcBef>
                <a:spcPts val="700"/>
              </a:spcBef>
            </a:pPr>
            <a:r>
              <a:rPr lang="en-US" altLang="ja-JP" sz="2400" dirty="0" smtClean="0"/>
              <a:t>IRE model </a:t>
            </a:r>
            <a:endParaRPr lang="en-AU" altLang="ja-JP" sz="2400" dirty="0" smtClean="0"/>
          </a:p>
          <a:p>
            <a:pPr marL="1058400" lvl="2"/>
            <a:r>
              <a:rPr lang="en-AU" altLang="ja-JP" i="1" dirty="0" smtClean="0"/>
              <a:t>M</a:t>
            </a:r>
            <a:r>
              <a:rPr lang="en-AU" altLang="ja-JP" dirty="0" smtClean="0"/>
              <a:t> = 0.75 </a:t>
            </a:r>
            <a:r>
              <a:rPr lang="en-AU" altLang="ja-JP" i="1" dirty="0" smtClean="0"/>
              <a:t>M</a:t>
            </a:r>
            <a:r>
              <a:rPr lang="ja-JP" altLang="en-US" baseline="-25000" dirty="0" smtClean="0"/>
              <a:t>⦿</a:t>
            </a:r>
            <a:r>
              <a:rPr lang="en-AU" altLang="ja-JP" dirty="0" smtClean="0"/>
              <a:t>, </a:t>
            </a:r>
            <a:r>
              <a:rPr lang="en-AU" altLang="ja-JP" i="1" dirty="0" err="1" smtClean="0"/>
              <a:t>r</a:t>
            </a:r>
            <a:r>
              <a:rPr lang="en-AU" altLang="ja-JP" baseline="-25000" dirty="0" err="1" smtClean="0"/>
              <a:t>CB</a:t>
            </a:r>
            <a:r>
              <a:rPr lang="en-AU" altLang="ja-JP" dirty="0" smtClean="0"/>
              <a:t> = 50 au</a:t>
            </a:r>
          </a:p>
          <a:p>
            <a:pPr marL="1058400" lvl="2"/>
            <a:r>
              <a:rPr lang="en-AU" altLang="ja-JP" i="1" dirty="0" err="1" smtClean="0"/>
              <a:t>i</a:t>
            </a:r>
            <a:r>
              <a:rPr lang="en-AU" altLang="ja-JP" i="1" dirty="0" smtClean="0"/>
              <a:t> </a:t>
            </a:r>
            <a:r>
              <a:rPr lang="en-AU" altLang="ja-JP" dirty="0" smtClean="0"/>
              <a:t>= 60º, </a:t>
            </a:r>
            <a:r>
              <a:rPr lang="en-AU" altLang="ja-JP" i="1" dirty="0" smtClean="0"/>
              <a:t>R</a:t>
            </a:r>
            <a:r>
              <a:rPr lang="en-AU" altLang="ja-JP" baseline="-25000" dirty="0" smtClean="0"/>
              <a:t>out</a:t>
            </a:r>
            <a:r>
              <a:rPr lang="en-AU" altLang="ja-JP" dirty="0" smtClean="0"/>
              <a:t> = 180 au</a:t>
            </a:r>
            <a:endParaRPr lang="en-AU" altLang="ja-JP"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10" y="2967780"/>
            <a:ext cx="8846617" cy="3420793"/>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80" y="2967364"/>
            <a:ext cx="8846617" cy="3420793"/>
          </a:xfrm>
          <a:prstGeom prst="rect">
            <a:avLst/>
          </a:prstGeom>
        </p:spPr>
      </p:pic>
      <p:grpSp>
        <p:nvGrpSpPr>
          <p:cNvPr id="11" name="Group 10"/>
          <p:cNvGrpSpPr/>
          <p:nvPr/>
        </p:nvGrpSpPr>
        <p:grpSpPr>
          <a:xfrm>
            <a:off x="3038566" y="3928417"/>
            <a:ext cx="1326553" cy="471435"/>
            <a:chOff x="6853292" y="2815450"/>
            <a:chExt cx="805029" cy="235081"/>
          </a:xfrm>
        </p:grpSpPr>
        <p:sp>
          <p:nvSpPr>
            <p:cNvPr id="12" name="Oval Callout 11"/>
            <p:cNvSpPr/>
            <p:nvPr/>
          </p:nvSpPr>
          <p:spPr>
            <a:xfrm>
              <a:off x="6880496" y="2815450"/>
              <a:ext cx="743843" cy="235081"/>
            </a:xfrm>
            <a:prstGeom prst="wedgeEllipseCallout">
              <a:avLst>
                <a:gd name="adj1" fmla="val -50743"/>
                <a:gd name="adj2" fmla="val 59707"/>
              </a:avLst>
            </a:prstGeom>
            <a:solidFill>
              <a:schemeClr val="accent2">
                <a:lumMod val="40000"/>
                <a:lumOff val="6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853292" y="2835228"/>
              <a:ext cx="805029" cy="184167"/>
            </a:xfrm>
            <a:prstGeom prst="rect">
              <a:avLst/>
            </a:prstGeom>
            <a:noFill/>
          </p:spPr>
          <p:txBody>
            <a:bodyPr wrap="square" rtlCol="0">
              <a:spAutoFit/>
            </a:bodyPr>
            <a:lstStyle/>
            <a:p>
              <a:pPr algn="ctr"/>
              <a:r>
                <a:rPr lang="en-US" altLang="ja-JP" dirty="0" smtClean="0">
                  <a:solidFill>
                    <a:srgbClr val="FF0000"/>
                  </a:solidFill>
                </a:rPr>
                <a:t>Rotating</a:t>
              </a:r>
              <a:endParaRPr lang="en-US" dirty="0">
                <a:solidFill>
                  <a:srgbClr val="FF0000"/>
                </a:solidFill>
              </a:endParaRPr>
            </a:p>
          </p:txBody>
        </p:sp>
      </p:grpSp>
      <p:grpSp>
        <p:nvGrpSpPr>
          <p:cNvPr id="24" name="Group 23"/>
          <p:cNvGrpSpPr/>
          <p:nvPr/>
        </p:nvGrpSpPr>
        <p:grpSpPr>
          <a:xfrm flipH="1">
            <a:off x="4714117" y="3928417"/>
            <a:ext cx="1326553" cy="471435"/>
            <a:chOff x="6853292" y="2815450"/>
            <a:chExt cx="805029" cy="235081"/>
          </a:xfrm>
        </p:grpSpPr>
        <p:sp>
          <p:nvSpPr>
            <p:cNvPr id="25" name="Oval Callout 24"/>
            <p:cNvSpPr/>
            <p:nvPr/>
          </p:nvSpPr>
          <p:spPr>
            <a:xfrm>
              <a:off x="6880496" y="2815450"/>
              <a:ext cx="743843" cy="235081"/>
            </a:xfrm>
            <a:prstGeom prst="wedgeEllipseCallout">
              <a:avLst>
                <a:gd name="adj1" fmla="val -48876"/>
                <a:gd name="adj2" fmla="val 64561"/>
              </a:avLst>
            </a:prstGeom>
            <a:solidFill>
              <a:schemeClr val="accent2">
                <a:lumMod val="40000"/>
                <a:lumOff val="6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853292" y="2835228"/>
              <a:ext cx="805029" cy="184167"/>
            </a:xfrm>
            <a:prstGeom prst="rect">
              <a:avLst/>
            </a:prstGeom>
            <a:noFill/>
          </p:spPr>
          <p:txBody>
            <a:bodyPr wrap="square" rtlCol="0">
              <a:spAutoFit/>
            </a:bodyPr>
            <a:lstStyle/>
            <a:p>
              <a:pPr algn="ctr"/>
              <a:r>
                <a:rPr lang="en-US" dirty="0" err="1" smtClean="0">
                  <a:solidFill>
                    <a:srgbClr val="FF0000"/>
                  </a:solidFill>
                </a:rPr>
                <a:t>Infall</a:t>
              </a:r>
              <a:endParaRPr lang="en-US" dirty="0">
                <a:solidFill>
                  <a:srgbClr val="FF0000"/>
                </a:solidFill>
              </a:endParaRPr>
            </a:p>
          </p:txBody>
        </p:sp>
      </p:grpSp>
      <p:cxnSp>
        <p:nvCxnSpPr>
          <p:cNvPr id="27" name="Straight Arrow Connector 26"/>
          <p:cNvCxnSpPr/>
          <p:nvPr/>
        </p:nvCxnSpPr>
        <p:spPr>
          <a:xfrm flipH="1">
            <a:off x="6457236" y="4471200"/>
            <a:ext cx="522000" cy="302400"/>
          </a:xfrm>
          <a:prstGeom prst="straightConnector1">
            <a:avLst/>
          </a:prstGeom>
          <a:ln w="44450">
            <a:solidFill>
              <a:srgbClr val="0000FF"/>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5937022" y="4771073"/>
            <a:ext cx="522786" cy="302428"/>
          </a:xfrm>
          <a:prstGeom prst="straightConnector1">
            <a:avLst/>
          </a:prstGeom>
          <a:ln w="44450">
            <a:solidFill>
              <a:srgbClr val="0000FF"/>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987229" y="3727868"/>
            <a:ext cx="1284964" cy="461665"/>
          </a:xfrm>
          <a:prstGeom prst="rect">
            <a:avLst/>
          </a:prstGeom>
          <a:noFill/>
        </p:spPr>
        <p:txBody>
          <a:bodyPr wrap="square" rtlCol="0">
            <a:spAutoFit/>
          </a:bodyPr>
          <a:lstStyle/>
          <a:p>
            <a:r>
              <a:rPr lang="en-US" sz="1200" dirty="0" smtClean="0"/>
              <a:t>OCS: color</a:t>
            </a:r>
          </a:p>
          <a:p>
            <a:r>
              <a:rPr lang="en-US" sz="1200" dirty="0" smtClean="0"/>
              <a:t>Model: contour</a:t>
            </a:r>
            <a:endParaRPr lang="en-US" sz="1200" dirty="0"/>
          </a:p>
        </p:txBody>
      </p:sp>
      <p:pic>
        <p:nvPicPr>
          <p:cNvPr id="8" name="Picture 7" descr="16293_PVdirect_distribution.withoutring.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159" y="1335591"/>
            <a:ext cx="2745034" cy="1976647"/>
          </a:xfrm>
          <a:prstGeom prst="rect">
            <a:avLst/>
          </a:prstGeom>
        </p:spPr>
      </p:pic>
      <p:sp>
        <p:nvSpPr>
          <p:cNvPr id="4" name="正方形/長方形 3"/>
          <p:cNvSpPr/>
          <p:nvPr/>
        </p:nvSpPr>
        <p:spPr>
          <a:xfrm>
            <a:off x="5232121" y="3260159"/>
            <a:ext cx="2344685" cy="2570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309444" y="3211548"/>
            <a:ext cx="4211749" cy="369332"/>
          </a:xfrm>
          <a:prstGeom prst="rect">
            <a:avLst/>
          </a:prstGeom>
          <a:noFill/>
        </p:spPr>
        <p:txBody>
          <a:bodyPr wrap="square" rtlCol="0">
            <a:spAutoFit/>
          </a:bodyPr>
          <a:lstStyle/>
          <a:p>
            <a:pPr algn="ctr"/>
            <a:r>
              <a:rPr kumimoji="1" lang="en-AU" altLang="ja-JP" spc="-100" dirty="0" smtClean="0"/>
              <a:t>Direction Perpendicular to the Envelope</a:t>
            </a:r>
            <a:endParaRPr kumimoji="1" lang="ja-JP" altLang="en-US" spc="-100" dirty="0"/>
          </a:p>
        </p:txBody>
      </p:sp>
      <p:sp>
        <p:nvSpPr>
          <p:cNvPr id="30" name="Freeform 29"/>
          <p:cNvSpPr/>
          <p:nvPr/>
        </p:nvSpPr>
        <p:spPr>
          <a:xfrm rot="16200000">
            <a:off x="1392243" y="3665536"/>
            <a:ext cx="409572" cy="793754"/>
          </a:xfrm>
          <a:custGeom>
            <a:avLst/>
            <a:gdLst>
              <a:gd name="connsiteX0" fmla="*/ 0 w 236175"/>
              <a:gd name="connsiteY0" fmla="*/ 0 h 882316"/>
              <a:gd name="connsiteX1" fmla="*/ 53473 w 236175"/>
              <a:gd name="connsiteY1" fmla="*/ 530281 h 882316"/>
              <a:gd name="connsiteX2" fmla="*/ 236175 w 236175"/>
              <a:gd name="connsiteY2" fmla="*/ 882316 h 882316"/>
            </a:gdLst>
            <a:ahLst/>
            <a:cxnLst>
              <a:cxn ang="0">
                <a:pos x="connsiteX0" y="connsiteY0"/>
              </a:cxn>
              <a:cxn ang="0">
                <a:pos x="connsiteX1" y="connsiteY1"/>
              </a:cxn>
              <a:cxn ang="0">
                <a:pos x="connsiteX2" y="connsiteY2"/>
              </a:cxn>
            </a:cxnLst>
            <a:rect l="l" t="t" r="r" b="b"/>
            <a:pathLst>
              <a:path w="236175" h="882316">
                <a:moveTo>
                  <a:pt x="0" y="0"/>
                </a:moveTo>
                <a:cubicBezTo>
                  <a:pt x="7055" y="191614"/>
                  <a:pt x="14111" y="383228"/>
                  <a:pt x="53473" y="530281"/>
                </a:cubicBezTo>
                <a:cubicBezTo>
                  <a:pt x="92835" y="677334"/>
                  <a:pt x="236175" y="882316"/>
                  <a:pt x="236175" y="882316"/>
                </a:cubicBezTo>
              </a:path>
            </a:pathLst>
          </a:custGeom>
          <a:ln w="25400">
            <a:solidFill>
              <a:srgbClr val="0000FF"/>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5400000">
            <a:off x="3427418" y="5024436"/>
            <a:ext cx="409572" cy="793754"/>
          </a:xfrm>
          <a:custGeom>
            <a:avLst/>
            <a:gdLst>
              <a:gd name="connsiteX0" fmla="*/ 0 w 236175"/>
              <a:gd name="connsiteY0" fmla="*/ 0 h 882316"/>
              <a:gd name="connsiteX1" fmla="*/ 53473 w 236175"/>
              <a:gd name="connsiteY1" fmla="*/ 530281 h 882316"/>
              <a:gd name="connsiteX2" fmla="*/ 236175 w 236175"/>
              <a:gd name="connsiteY2" fmla="*/ 882316 h 882316"/>
            </a:gdLst>
            <a:ahLst/>
            <a:cxnLst>
              <a:cxn ang="0">
                <a:pos x="connsiteX0" y="connsiteY0"/>
              </a:cxn>
              <a:cxn ang="0">
                <a:pos x="connsiteX1" y="connsiteY1"/>
              </a:cxn>
              <a:cxn ang="0">
                <a:pos x="connsiteX2" y="connsiteY2"/>
              </a:cxn>
            </a:cxnLst>
            <a:rect l="l" t="t" r="r" b="b"/>
            <a:pathLst>
              <a:path w="236175" h="882316">
                <a:moveTo>
                  <a:pt x="0" y="0"/>
                </a:moveTo>
                <a:cubicBezTo>
                  <a:pt x="7055" y="191614"/>
                  <a:pt x="14111" y="383228"/>
                  <a:pt x="53473" y="530281"/>
                </a:cubicBezTo>
                <a:cubicBezTo>
                  <a:pt x="92835" y="677334"/>
                  <a:pt x="236175" y="882316"/>
                  <a:pt x="236175" y="882316"/>
                </a:cubicBezTo>
              </a:path>
            </a:pathLst>
          </a:custGeom>
          <a:ln w="25400">
            <a:solidFill>
              <a:srgbClr val="0000FF"/>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フッター プレースホルダー 12"/>
          <p:cNvSpPr>
            <a:spLocks noGrp="1"/>
          </p:cNvSpPr>
          <p:nvPr>
            <p:ph type="ftr" sz="quarter" idx="11"/>
          </p:nvPr>
        </p:nvSpPr>
        <p:spPr/>
        <p:txBody>
          <a:bodyPr/>
          <a:lstStyle/>
          <a:p>
            <a:r>
              <a:rPr kumimoji="1" lang="ja-JP" altLang="en-US" smtClean="0"/>
              <a:t>宇宙生命計算科学連携拠点第</a:t>
            </a:r>
            <a:r>
              <a:rPr kumimoji="1" lang="en-US" altLang="ja-JP" smtClean="0"/>
              <a:t>3</a:t>
            </a:r>
            <a:r>
              <a:rPr kumimoji="1" lang="ja-JP" altLang="en-US" smtClean="0"/>
              <a:t>回</a:t>
            </a:r>
            <a:r>
              <a:rPr kumimoji="1" lang="en-US" altLang="ja-JP" smtClean="0"/>
              <a:t>WS</a:t>
            </a:r>
            <a:endParaRPr kumimoji="1" lang="en-US" altLang="ja-JP" dirty="0" smtClean="0"/>
          </a:p>
        </p:txBody>
      </p:sp>
      <p:sp>
        <p:nvSpPr>
          <p:cNvPr id="19" name="日付プレースホルダー 18"/>
          <p:cNvSpPr>
            <a:spLocks noGrp="1"/>
          </p:cNvSpPr>
          <p:nvPr>
            <p:ph type="dt" sz="half" idx="10"/>
          </p:nvPr>
        </p:nvSpPr>
        <p:spPr/>
        <p:txBody>
          <a:bodyPr/>
          <a:lstStyle/>
          <a:p>
            <a:r>
              <a:rPr kumimoji="1" lang="en-AU" altLang="ja-JP" smtClean="0"/>
              <a:t>2017/11/20</a:t>
            </a:r>
            <a:endParaRPr kumimoji="1" lang="ja-JP" altLang="en-US" dirty="0"/>
          </a:p>
        </p:txBody>
      </p:sp>
      <p:sp>
        <p:nvSpPr>
          <p:cNvPr id="2" name="タイトル 1"/>
          <p:cNvSpPr>
            <a:spLocks noGrp="1"/>
          </p:cNvSpPr>
          <p:nvPr>
            <p:ph type="title"/>
          </p:nvPr>
        </p:nvSpPr>
        <p:spPr/>
        <p:txBody>
          <a:bodyPr/>
          <a:lstStyle/>
          <a:p>
            <a:r>
              <a:rPr lang="en-US" altLang="ja-JP" dirty="0">
                <a:cs typeface="News Gothic MT"/>
              </a:rPr>
              <a:t>IRAS </a:t>
            </a:r>
            <a:r>
              <a:rPr lang="en-US" altLang="ja-JP" dirty="0" smtClean="0">
                <a:cs typeface="News Gothic MT"/>
              </a:rPr>
              <a:t>16293</a:t>
            </a:r>
            <a:r>
              <a:rPr lang="en-US" altLang="ja-JP" dirty="0">
                <a:cs typeface="News Gothic MT"/>
              </a:rPr>
              <a:t>−</a:t>
            </a:r>
            <a:r>
              <a:rPr lang="en-US" altLang="ja-JP" dirty="0" smtClean="0">
                <a:cs typeface="News Gothic MT"/>
              </a:rPr>
              <a:t>2422</a:t>
            </a:r>
            <a:r>
              <a:rPr lang="en-US" altLang="ja-JP" dirty="0">
                <a:cs typeface="News Gothic MT"/>
              </a:rPr>
              <a:t>:</a:t>
            </a:r>
            <a:r>
              <a:rPr lang="ja-JP" altLang="en-US" dirty="0">
                <a:cs typeface="News Gothic MT"/>
              </a:rPr>
              <a:t> </a:t>
            </a:r>
            <a:r>
              <a:rPr lang="en-US" altLang="ja-JP" dirty="0">
                <a:cs typeface="News Gothic MT"/>
              </a:rPr>
              <a:t>Class 0, Hot </a:t>
            </a:r>
            <a:r>
              <a:rPr lang="en-US" altLang="ja-JP" dirty="0" err="1">
                <a:cs typeface="News Gothic MT"/>
              </a:rPr>
              <a:t>Corino</a:t>
            </a:r>
            <a:endParaRPr kumimoji="1" lang="ja-JP" altLang="en-US" sz="2800" dirty="0"/>
          </a:p>
        </p:txBody>
      </p:sp>
      <p:sp>
        <p:nvSpPr>
          <p:cNvPr id="3" name="スライド番号プレースホルダー 2"/>
          <p:cNvSpPr>
            <a:spLocks noGrp="1"/>
          </p:cNvSpPr>
          <p:nvPr>
            <p:ph type="sldNum" sz="quarter" idx="12"/>
          </p:nvPr>
        </p:nvSpPr>
        <p:spPr/>
        <p:txBody>
          <a:bodyPr/>
          <a:lstStyle/>
          <a:p>
            <a:fld id="{711C60FB-0DCC-FE4B-A6C4-7B9A7DDA2224}" type="slidenum">
              <a:rPr kumimoji="1" lang="ja-JP" altLang="en-US" smtClean="0"/>
              <a:pPr/>
              <a:t>8</a:t>
            </a:fld>
            <a:r>
              <a:rPr kumimoji="1" lang="en-US" altLang="ja-JP" smtClean="0"/>
              <a:t> / 23</a:t>
            </a:r>
            <a:endParaRPr kumimoji="1" lang="ja-JP" altLang="en-US" dirty="0"/>
          </a:p>
        </p:txBody>
      </p:sp>
    </p:spTree>
    <p:extLst>
      <p:ext uri="{BB962C8B-B14F-4D97-AF65-F5344CB8AC3E}">
        <p14:creationId xmlns:p14="http://schemas.microsoft.com/office/powerpoint/2010/main" val="257115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par>
                          <p:cTn id="14" fill="hold">
                            <p:stCondLst>
                              <p:cond delay="500"/>
                            </p:stCondLst>
                            <p:childTnLst>
                              <p:par>
                                <p:cTn id="15" presetID="22" presetClass="entr" presetSubtype="4" fill="hold" nodeType="afterEffect">
                                  <p:stCondLst>
                                    <p:cond delay="100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par>
                                <p:cTn id="18" presetID="22" presetClass="entr" presetSubtype="1" fill="hold" nodeType="withEffect">
                                  <p:stCondLst>
                                    <p:cond delay="100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par>
                                <p:cTn id="21" presetID="9" presetClass="entr" presetSubtype="0" fill="hold"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dissolv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par>
                                <p:cTn id="29" presetID="1" presetClass="exit" presetSubtype="0" fill="hold"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childTnLst>
                          </p:cTn>
                        </p:par>
                        <p:par>
                          <p:cTn id="33" fill="hold">
                            <p:stCondLst>
                              <p:cond delay="500"/>
                            </p:stCondLst>
                            <p:childTnLst>
                              <p:par>
                                <p:cTn id="34" presetID="1" presetClass="exit" presetSubtype="0" fill="hold" nodeType="afterEffect">
                                  <p:stCondLst>
                                    <p:cond delay="0"/>
                                  </p:stCondLst>
                                  <p:childTnLst>
                                    <p:set>
                                      <p:cBhvr>
                                        <p:cTn id="35" dur="1" fill="hold">
                                          <p:stCondLst>
                                            <p:cond delay="0"/>
                                          </p:stCondLst>
                                        </p:cTn>
                                        <p:tgtEl>
                                          <p:spTgt spid="9"/>
                                        </p:tgtEl>
                                        <p:attrNameLst>
                                          <p:attrName>style.visibility</p:attrName>
                                        </p:attrNameLst>
                                      </p:cBhvr>
                                      <p:to>
                                        <p:strVal val="hidden"/>
                                      </p:to>
                                    </p:set>
                                  </p:childTnLst>
                                </p:cTn>
                              </p:par>
                              <p:par>
                                <p:cTn id="36" presetID="9" presetClass="entr" presetSubtype="0" fill="hold"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dissolve">
                                      <p:cBhvr>
                                        <p:cTn id="38" dur="500"/>
                                        <p:tgtEl>
                                          <p:spTgt spid="6">
                                            <p:txEl>
                                              <p:pRg st="2" end="2"/>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dissolve">
                                      <p:cBhvr>
                                        <p:cTn id="41" dur="500"/>
                                        <p:tgtEl>
                                          <p:spTgt spid="6">
                                            <p:txEl>
                                              <p:pRg st="3" end="3"/>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dissolve">
                                      <p:cBhvr>
                                        <p:cTn id="44" dur="500"/>
                                        <p:tgtEl>
                                          <p:spTgt spid="6">
                                            <p:txEl>
                                              <p:pRg st="4" end="4"/>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resentation">
  <a:themeElements>
    <a:clrScheme name="デザート">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インスピレーション">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デザート">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presentation.thmx</Template>
  <TotalTime>45638</TotalTime>
  <Words>4989</Words>
  <Application>Microsoft Macintosh PowerPoint</Application>
  <PresentationFormat>画面に合わせる (4:3)</PresentationFormat>
  <Paragraphs>599</Paragraphs>
  <Slides>24</Slides>
  <Notes>24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Calibri</vt:lpstr>
      <vt:lpstr>ＭＳ Ｐゴシック</vt:lpstr>
      <vt:lpstr>News Gothic MT</vt:lpstr>
      <vt:lpstr>Wingdings</vt:lpstr>
      <vt:lpstr>Wingdings 2</vt:lpstr>
      <vt:lpstr>メイリオ</vt:lpstr>
      <vt:lpstr>presentation</vt:lpstr>
      <vt:lpstr>Class 0-I低質量原始星天体の 円盤形成領域における 化学的多様性とその変化</vt:lpstr>
      <vt:lpstr>Low-Mass Protostellar Evolution</vt:lpstr>
      <vt:lpstr>Chemistry at a few 1000 au scale</vt:lpstr>
      <vt:lpstr>L1527: Class 0/I, WCCC</vt:lpstr>
      <vt:lpstr>Infalling-Rotating Envelope</vt:lpstr>
      <vt:lpstr>L1527: Class 0/I, WCCC</vt:lpstr>
      <vt:lpstr>Chemistry at a few 1000 au scale</vt:lpstr>
      <vt:lpstr>IRAS 16293−2422: Class 0, Hot Corino</vt:lpstr>
      <vt:lpstr>IRAS 16293−2422: Class 0, Hot Corino</vt:lpstr>
      <vt:lpstr>Physical Parameters for the IRE model</vt:lpstr>
      <vt:lpstr>Transition from envelopes to disks</vt:lpstr>
      <vt:lpstr>IRAS 16293−2422 A</vt:lpstr>
      <vt:lpstr>Chemical Change at 100 au Scale</vt:lpstr>
      <vt:lpstr>Chemistry at a few 1000 au scale</vt:lpstr>
      <vt:lpstr>L483: Class 0/WCCC?</vt:lpstr>
      <vt:lpstr>L483: Class 0/WCCC?</vt:lpstr>
      <vt:lpstr>L483: Class 0/WCCC?</vt:lpstr>
      <vt:lpstr>L483: Class 0/WCCC?</vt:lpstr>
      <vt:lpstr>L483: Class 0/WCCC?</vt:lpstr>
      <vt:lpstr>B335: Class 0/WCCC+HC</vt:lpstr>
      <vt:lpstr>B335: Class 0/WCCC+HC</vt:lpstr>
      <vt:lpstr>Origin of the Chemical Change</vt:lpstr>
      <vt:lpstr>Summary: Chemistry at a few 10 au scale</vt:lpstr>
      <vt:lpstr>Chemical Evolution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yoko oya</dc:creator>
  <cp:lastModifiedBy>大屋　瑶子</cp:lastModifiedBy>
  <cp:revision>6089</cp:revision>
  <cp:lastPrinted>2017-10-30T10:01:47Z</cp:lastPrinted>
  <dcterms:created xsi:type="dcterms:W3CDTF">2015-01-07T11:36:11Z</dcterms:created>
  <dcterms:modified xsi:type="dcterms:W3CDTF">2017-12-12T08:03:41Z</dcterms:modified>
</cp:coreProperties>
</file>